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276" r:id="rId2"/>
    <p:sldId id="272" r:id="rId3"/>
    <p:sldId id="277" r:id="rId4"/>
    <p:sldId id="278" r:id="rId5"/>
    <p:sldId id="281" r:id="rId6"/>
    <p:sldId id="294" r:id="rId7"/>
    <p:sldId id="282" r:id="rId8"/>
    <p:sldId id="285" r:id="rId9"/>
    <p:sldId id="288" r:id="rId10"/>
    <p:sldId id="286" r:id="rId11"/>
    <p:sldId id="289" r:id="rId12"/>
    <p:sldId id="290" r:id="rId13"/>
    <p:sldId id="292" r:id="rId14"/>
    <p:sldId id="291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er, Sara Christina GIZ NP" initials="BSCGN" lastIdx="3" clrIdx="0">
    <p:extLst>
      <p:ext uri="{19B8F6BF-5375-455C-9EA6-DF929625EA0E}">
        <p15:presenceInfo xmlns:p15="http://schemas.microsoft.com/office/powerpoint/2012/main" userId="Biller, Sara Christina GIZ N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0BF"/>
    <a:srgbClr val="3AAA35"/>
    <a:srgbClr val="7DC77A"/>
    <a:srgbClr val="E81C26"/>
    <a:srgbClr val="DCC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EC682-A0B5-4E7F-B03E-EA58AF7F6B6C}" type="doc">
      <dgm:prSet loTypeId="urn:microsoft.com/office/officeart/2005/8/layout/cycle2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A3A9C3B-00A4-4ACC-B63F-18883543D061}">
      <dgm:prSet phldrT="[Text]" custT="1"/>
      <dgm:spPr/>
      <dgm:t>
        <a:bodyPr/>
        <a:lstStyle/>
        <a:p>
          <a:r>
            <a:rPr lang="en-US" sz="1600" b="1" dirty="0">
              <a:latin typeface="Times New Roman" pitchFamily="18" charset="0"/>
              <a:cs typeface="Times New Roman" pitchFamily="18" charset="0"/>
            </a:rPr>
            <a:t>Data collection</a:t>
          </a:r>
        </a:p>
      </dgm:t>
    </dgm:pt>
    <dgm:pt modelId="{3FA040B4-3A86-4EC4-867C-93E182EC70CB}" type="parTrans" cxnId="{B7405C8C-8BFC-41A7-8875-801E25F04C2A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F8C3E6AE-0690-45FD-9711-666411728785}" type="sibTrans" cxnId="{B7405C8C-8BFC-41A7-8875-801E25F04C2A}">
      <dgm:prSet custT="1"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9172C473-84A6-4062-B6EC-D7EEFFFFB328}">
      <dgm:prSet phldrT="[Text]" custT="1"/>
      <dgm:spPr/>
      <dgm:t>
        <a:bodyPr/>
        <a:lstStyle/>
        <a:p>
          <a:r>
            <a:rPr lang="en-US" sz="1600" b="1" dirty="0">
              <a:latin typeface="Times New Roman" pitchFamily="18" charset="0"/>
              <a:cs typeface="Times New Roman" pitchFamily="18" charset="0"/>
            </a:rPr>
            <a:t>Problems identification  &amp; need assessment</a:t>
          </a:r>
        </a:p>
      </dgm:t>
    </dgm:pt>
    <dgm:pt modelId="{7EF08287-9CBC-43BC-876B-2D53090FB6E9}" type="parTrans" cxnId="{8167698C-8953-4D3F-8B9E-62B674570C4D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27D8E5AA-1E9C-4BAF-B10E-85BFC1F799C5}" type="sibTrans" cxnId="{8167698C-8953-4D3F-8B9E-62B674570C4D}">
      <dgm:prSet custT="1"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1815A8E8-1457-4CF9-9E98-672CD2DA516D}">
      <dgm:prSet phldrT="[Text]" custT="1"/>
      <dgm:spPr/>
      <dgm:t>
        <a:bodyPr/>
        <a:lstStyle/>
        <a:p>
          <a:r>
            <a:rPr lang="en-US" sz="1600" b="1" dirty="0">
              <a:latin typeface="Times New Roman" pitchFamily="18" charset="0"/>
              <a:cs typeface="Times New Roman" pitchFamily="18" charset="0"/>
            </a:rPr>
            <a:t>Selection of financially &amp; environmentally appropriate ISWM Option</a:t>
          </a:r>
        </a:p>
      </dgm:t>
    </dgm:pt>
    <dgm:pt modelId="{E43A2D0F-0226-4F9C-8540-234446DE4B00}" type="parTrans" cxnId="{F02BD576-6ACB-4A05-9127-F6029C25D533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8FDA751F-97CF-4865-83FB-308CF3F14E1B}" type="sibTrans" cxnId="{F02BD576-6ACB-4A05-9127-F6029C25D533}">
      <dgm:prSet custT="1"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383D74D1-ED49-4FAD-99C4-5D94C28E4345}">
      <dgm:prSet phldrT="[Text]" custT="1"/>
      <dgm:spPr/>
      <dgm:t>
        <a:bodyPr/>
        <a:lstStyle/>
        <a:p>
          <a:r>
            <a:rPr lang="en-US" sz="1600" b="1" dirty="0">
              <a:latin typeface="Times New Roman" pitchFamily="18" charset="0"/>
              <a:cs typeface="Times New Roman" pitchFamily="18" charset="0"/>
            </a:rPr>
            <a:t>Identification strategic areas of and drafting long-term strategic SWM objectives</a:t>
          </a:r>
        </a:p>
      </dgm:t>
    </dgm:pt>
    <dgm:pt modelId="{6F38C10D-4D87-4DEF-8C7C-C7559020C0CD}" type="parTrans" cxnId="{988F361B-18F3-47A6-AF51-0EC34B706EAD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329D0BCD-F607-4775-BC26-BB52A7C584CF}" type="sibTrans" cxnId="{988F361B-18F3-47A6-AF51-0EC34B706EAD}">
      <dgm:prSet custT="1"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1E5EFA51-5B9E-4A6A-A8AA-257A6E312334}">
      <dgm:prSet custT="1"/>
      <dgm:spPr/>
      <dgm:t>
        <a:bodyPr/>
        <a:lstStyle/>
        <a:p>
          <a:r>
            <a:rPr lang="en-US" sz="1600" b="1" dirty="0">
              <a:latin typeface="Times New Roman" pitchFamily="18" charset="0"/>
              <a:cs typeface="Times New Roman" pitchFamily="18" charset="0"/>
            </a:rPr>
            <a:t>Setting long-term vision, targets, planning period &amp; guiding principles</a:t>
          </a:r>
        </a:p>
      </dgm:t>
    </dgm:pt>
    <dgm:pt modelId="{499BC73A-1F82-4889-BFBE-7CC520C76487}" type="parTrans" cxnId="{71884712-33E2-49B9-B37B-53C0B7A22EA3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456C86AD-0898-4E87-AE66-55577A7B5CE1}" type="sibTrans" cxnId="{71884712-33E2-49B9-B37B-53C0B7A22EA3}">
      <dgm:prSet custT="1"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1F2B412C-9957-4D25-ABD0-0DAA6CCA589B}">
      <dgm:prSet custT="1"/>
      <dgm:spPr/>
      <dgm:t>
        <a:bodyPr/>
        <a:lstStyle/>
        <a:p>
          <a:r>
            <a:rPr lang="en-US" sz="1600" b="1" dirty="0">
              <a:latin typeface="Times New Roman" pitchFamily="18" charset="0"/>
              <a:cs typeface="Times New Roman" pitchFamily="18" charset="0"/>
            </a:rPr>
            <a:t>Identification of waste management  alternative options and  prioritization of  waste management options</a:t>
          </a:r>
        </a:p>
      </dgm:t>
    </dgm:pt>
    <dgm:pt modelId="{E3B627F2-D991-4A26-A554-12AB65D376A4}" type="parTrans" cxnId="{AAEE00FA-AC30-4860-A14B-5EFEFCABD4AB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5D32F038-CDCB-42E9-BA0D-0E41784DEC8F}" type="sibTrans" cxnId="{AAEE00FA-AC30-4860-A14B-5EFEFCABD4AB}">
      <dgm:prSet custT="1"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B7A5B4F0-1FC7-4200-A307-3D923D7D6D82}">
      <dgm:prSet custT="1"/>
      <dgm:spPr/>
      <dgm:t>
        <a:bodyPr/>
        <a:lstStyle/>
        <a:p>
          <a:r>
            <a:rPr lang="en-US" sz="1600" b="1" dirty="0">
              <a:latin typeface="Times New Roman" pitchFamily="18" charset="0"/>
              <a:cs typeface="Times New Roman" pitchFamily="18" charset="0"/>
            </a:rPr>
            <a:t>Drafting SWM implementation plan including activities, need budget, responsible agencies , target etc.</a:t>
          </a:r>
        </a:p>
      </dgm:t>
    </dgm:pt>
    <dgm:pt modelId="{7C4BE8E2-3901-438E-BF61-F90AF38CE653}" type="parTrans" cxnId="{5ACEF619-4E5E-4E35-8207-9DFEB220D20A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37CD1961-17AF-49E3-9081-B0DADD845D32}" type="sibTrans" cxnId="{5ACEF619-4E5E-4E35-8207-9DFEB220D20A}">
      <dgm:prSet custT="1"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12066F24-1FAA-4675-A796-C9B19FEA32DB}">
      <dgm:prSet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Implementation</a:t>
          </a:r>
        </a:p>
      </dgm:t>
    </dgm:pt>
    <dgm:pt modelId="{8D752B07-D0C8-4DD4-A925-C2DDB54DCB5D}" type="parTrans" cxnId="{288ABEF0-04D6-4A06-B234-E935922710B2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69E2DC08-2B47-4359-9CD8-FECF9429B3F8}" type="sibTrans" cxnId="{288ABEF0-04D6-4A06-B234-E935922710B2}">
      <dgm:prSet custT="1"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14CB3A69-C643-4A81-91A7-9CA4A94AF81D}">
      <dgm:prSet custT="1"/>
      <dgm:spPr/>
      <dgm:t>
        <a:bodyPr/>
        <a:lstStyle/>
        <a:p>
          <a:r>
            <a: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Monitoring &amp; Evaluation</a:t>
          </a:r>
        </a:p>
      </dgm:t>
    </dgm:pt>
    <dgm:pt modelId="{474E7BBC-2F8C-4237-9E5E-73CD42B18CF7}" type="parTrans" cxnId="{D8EDCF8B-4C25-43E0-BC52-79EE70E8A845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DAB3C48F-5F79-4995-9C31-3EB2A165E1F7}" type="sibTrans" cxnId="{D8EDCF8B-4C25-43E0-BC52-79EE70E8A845}">
      <dgm:prSet custT="1"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C9A0A10A-6AAA-4624-9ADE-3F7FCB842B8E}">
      <dgm:prSet custT="1"/>
      <dgm:spPr/>
      <dgm:t>
        <a:bodyPr/>
        <a:lstStyle/>
        <a:p>
          <a:r>
            <a:rPr lang="en-US" sz="1600" b="1" dirty="0">
              <a:latin typeface="Times New Roman" pitchFamily="18" charset="0"/>
              <a:cs typeface="Times New Roman" pitchFamily="18" charset="0"/>
            </a:rPr>
            <a:t>Drafting SWM status report and predicting future trends</a:t>
          </a:r>
        </a:p>
      </dgm:t>
    </dgm:pt>
    <dgm:pt modelId="{35701F9E-B3CA-413A-A2A4-10A5A87ECF53}" type="parTrans" cxnId="{D8FF7AF3-D6E9-4E1F-8ECC-0617821E91EE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36E71024-BD86-4932-A303-548D67256BBB}" type="sibTrans" cxnId="{D8FF7AF3-D6E9-4E1F-8ECC-0617821E91EE}">
      <dgm:prSet custT="1"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ACAE93D7-923D-49F3-BE04-AB8D6FEC8DF6}">
      <dgm:prSet custT="1"/>
      <dgm:spPr/>
      <dgm:t>
        <a:bodyPr/>
        <a:lstStyle/>
        <a:p>
          <a:r>
            <a:rPr lang="en-US" sz="1600" b="1" dirty="0">
              <a:latin typeface="Times New Roman" pitchFamily="18" charset="0"/>
              <a:cs typeface="Times New Roman" pitchFamily="18" charset="0"/>
            </a:rPr>
            <a:t>Allocation of resources (budget, human resources etc.) for sustainable ISWM</a:t>
          </a:r>
        </a:p>
      </dgm:t>
    </dgm:pt>
    <dgm:pt modelId="{3A9AA693-AFCE-4BB4-9F7A-56DA23681DBB}" type="parTrans" cxnId="{54FBD6A4-70EE-44F8-8766-A72B2E4F8098}">
      <dgm:prSet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0CC7EC67-99A8-4529-8DD1-A4BC761BCB9A}" type="sibTrans" cxnId="{54FBD6A4-70EE-44F8-8766-A72B2E4F8098}">
      <dgm:prSet custT="1"/>
      <dgm:spPr/>
      <dgm:t>
        <a:bodyPr/>
        <a:lstStyle/>
        <a:p>
          <a:endParaRPr lang="en-US" sz="1600" b="1">
            <a:latin typeface="Times New Roman" pitchFamily="18" charset="0"/>
            <a:cs typeface="Times New Roman" pitchFamily="18" charset="0"/>
          </a:endParaRPr>
        </a:p>
      </dgm:t>
    </dgm:pt>
    <dgm:pt modelId="{0445FEE6-4019-4C63-A272-0359332609A6}" type="pres">
      <dgm:prSet presAssocID="{4A7EC682-A0B5-4E7F-B03E-EA58AF7F6B6C}" presName="cycle" presStyleCnt="0">
        <dgm:presLayoutVars>
          <dgm:dir/>
          <dgm:resizeHandles val="exact"/>
        </dgm:presLayoutVars>
      </dgm:prSet>
      <dgm:spPr/>
    </dgm:pt>
    <dgm:pt modelId="{529E6AD9-FE98-42D9-AC12-4C860CBD56E7}" type="pres">
      <dgm:prSet presAssocID="{AA3A9C3B-00A4-4ACC-B63F-18883543D061}" presName="node" presStyleLbl="node1" presStyleIdx="0" presStyleCnt="11" custScaleX="176810" custRadScaleRad="91241" custRadScaleInc="-143384">
        <dgm:presLayoutVars>
          <dgm:bulletEnabled val="1"/>
        </dgm:presLayoutVars>
      </dgm:prSet>
      <dgm:spPr/>
    </dgm:pt>
    <dgm:pt modelId="{7446080D-0C52-4124-8E0A-C8740EDC458A}" type="pres">
      <dgm:prSet presAssocID="{F8C3E6AE-0690-45FD-9711-666411728785}" presName="sibTrans" presStyleLbl="sibTrans2D1" presStyleIdx="0" presStyleCnt="11"/>
      <dgm:spPr/>
    </dgm:pt>
    <dgm:pt modelId="{48CCF80B-F851-4315-9470-C03D14244234}" type="pres">
      <dgm:prSet presAssocID="{F8C3E6AE-0690-45FD-9711-666411728785}" presName="connectorText" presStyleLbl="sibTrans2D1" presStyleIdx="0" presStyleCnt="11"/>
      <dgm:spPr/>
    </dgm:pt>
    <dgm:pt modelId="{FA2767B6-A449-4EFB-95EB-8D7B5A2D8F0D}" type="pres">
      <dgm:prSet presAssocID="{C9A0A10A-6AAA-4624-9ADE-3F7FCB842B8E}" presName="node" presStyleLbl="node1" presStyleIdx="1" presStyleCnt="11" custScaleX="335738" custScaleY="105749" custRadScaleRad="117833" custRadScaleInc="46689">
        <dgm:presLayoutVars>
          <dgm:bulletEnabled val="1"/>
        </dgm:presLayoutVars>
      </dgm:prSet>
      <dgm:spPr/>
    </dgm:pt>
    <dgm:pt modelId="{C1FE8D94-62CC-46A0-A23E-BB54A3E08EC1}" type="pres">
      <dgm:prSet presAssocID="{36E71024-BD86-4932-A303-548D67256BBB}" presName="sibTrans" presStyleLbl="sibTrans2D1" presStyleIdx="1" presStyleCnt="11"/>
      <dgm:spPr/>
    </dgm:pt>
    <dgm:pt modelId="{7A2278B1-89F7-4B4E-B6E3-6BAF9F10C617}" type="pres">
      <dgm:prSet presAssocID="{36E71024-BD86-4932-A303-548D67256BBB}" presName="connectorText" presStyleLbl="sibTrans2D1" presStyleIdx="1" presStyleCnt="11"/>
      <dgm:spPr/>
    </dgm:pt>
    <dgm:pt modelId="{BC313F0A-7096-4EBC-B29C-F75F3B818A64}" type="pres">
      <dgm:prSet presAssocID="{9172C473-84A6-4062-B6EC-D7EEFFFFB328}" presName="node" presStyleLbl="node1" presStyleIdx="2" presStyleCnt="11" custScaleX="255427" custScaleY="140598" custRadScaleRad="200328" custRadScaleInc="45099">
        <dgm:presLayoutVars>
          <dgm:bulletEnabled val="1"/>
        </dgm:presLayoutVars>
      </dgm:prSet>
      <dgm:spPr/>
    </dgm:pt>
    <dgm:pt modelId="{25271792-D699-476E-BB47-60486A9404E3}" type="pres">
      <dgm:prSet presAssocID="{27D8E5AA-1E9C-4BAF-B10E-85BFC1F799C5}" presName="sibTrans" presStyleLbl="sibTrans2D1" presStyleIdx="2" presStyleCnt="11"/>
      <dgm:spPr/>
    </dgm:pt>
    <dgm:pt modelId="{3717B51F-FDCC-48DC-AA3A-052489AD0807}" type="pres">
      <dgm:prSet presAssocID="{27D8E5AA-1E9C-4BAF-B10E-85BFC1F799C5}" presName="connectorText" presStyleLbl="sibTrans2D1" presStyleIdx="2" presStyleCnt="11"/>
      <dgm:spPr/>
    </dgm:pt>
    <dgm:pt modelId="{2970F227-BBB5-402B-B039-DECEB9881EFF}" type="pres">
      <dgm:prSet presAssocID="{1E5EFA51-5B9E-4A6A-A8AA-257A6E312334}" presName="node" presStyleLbl="node1" presStyleIdx="3" presStyleCnt="11" custScaleX="274849" custScaleY="161435" custRadScaleRad="192527" custRadScaleInc="-29181">
        <dgm:presLayoutVars>
          <dgm:bulletEnabled val="1"/>
        </dgm:presLayoutVars>
      </dgm:prSet>
      <dgm:spPr/>
    </dgm:pt>
    <dgm:pt modelId="{CA29767B-95CD-4F1A-B252-C2F1657E7274}" type="pres">
      <dgm:prSet presAssocID="{456C86AD-0898-4E87-AE66-55577A7B5CE1}" presName="sibTrans" presStyleLbl="sibTrans2D1" presStyleIdx="3" presStyleCnt="11" custLinFactNeighborX="36747" custLinFactNeighborY="42037"/>
      <dgm:spPr/>
    </dgm:pt>
    <dgm:pt modelId="{589836FC-A045-4628-8FB1-38AA453EBF58}" type="pres">
      <dgm:prSet presAssocID="{456C86AD-0898-4E87-AE66-55577A7B5CE1}" presName="connectorText" presStyleLbl="sibTrans2D1" presStyleIdx="3" presStyleCnt="11"/>
      <dgm:spPr/>
    </dgm:pt>
    <dgm:pt modelId="{22216690-F5E5-4D66-8897-87E2E83EE45B}" type="pres">
      <dgm:prSet presAssocID="{1F2B412C-9957-4D25-ABD0-0DAA6CCA589B}" presName="node" presStyleLbl="node1" presStyleIdx="4" presStyleCnt="11" custScaleX="364759" custScaleY="178137" custRadScaleRad="186817" custRadScaleInc="-75534">
        <dgm:presLayoutVars>
          <dgm:bulletEnabled val="1"/>
        </dgm:presLayoutVars>
      </dgm:prSet>
      <dgm:spPr/>
    </dgm:pt>
    <dgm:pt modelId="{A68B93F0-E322-4857-9F47-BB4284531179}" type="pres">
      <dgm:prSet presAssocID="{5D32F038-CDCB-42E9-BA0D-0E41784DEC8F}" presName="sibTrans" presStyleLbl="sibTrans2D1" presStyleIdx="4" presStyleCnt="11"/>
      <dgm:spPr/>
    </dgm:pt>
    <dgm:pt modelId="{040E153F-6819-4F7A-81D2-4844A5A9CDE9}" type="pres">
      <dgm:prSet presAssocID="{5D32F038-CDCB-42E9-BA0D-0E41784DEC8F}" presName="connectorText" presStyleLbl="sibTrans2D1" presStyleIdx="4" presStyleCnt="11"/>
      <dgm:spPr/>
    </dgm:pt>
    <dgm:pt modelId="{B1FE6958-4724-47A8-B6C2-46B7602A495F}" type="pres">
      <dgm:prSet presAssocID="{1815A8E8-1457-4CF9-9E98-672CD2DA516D}" presName="node" presStyleLbl="node1" presStyleIdx="5" presStyleCnt="11" custScaleX="249229" custScaleY="197178" custRadScaleRad="83267" custRadScaleInc="8511">
        <dgm:presLayoutVars>
          <dgm:bulletEnabled val="1"/>
        </dgm:presLayoutVars>
      </dgm:prSet>
      <dgm:spPr/>
    </dgm:pt>
    <dgm:pt modelId="{49B73FCD-AF16-44E7-988F-00B4D711375E}" type="pres">
      <dgm:prSet presAssocID="{8FDA751F-97CF-4865-83FB-308CF3F14E1B}" presName="sibTrans" presStyleLbl="sibTrans2D1" presStyleIdx="5" presStyleCnt="11"/>
      <dgm:spPr/>
    </dgm:pt>
    <dgm:pt modelId="{7C8964BE-9384-4B0D-89F2-3810475101F8}" type="pres">
      <dgm:prSet presAssocID="{8FDA751F-97CF-4865-83FB-308CF3F14E1B}" presName="connectorText" presStyleLbl="sibTrans2D1" presStyleIdx="5" presStyleCnt="11"/>
      <dgm:spPr/>
    </dgm:pt>
    <dgm:pt modelId="{C044A277-6058-4420-8EA5-3FC6A4B22073}" type="pres">
      <dgm:prSet presAssocID="{ACAE93D7-923D-49F3-BE04-AB8D6FEC8DF6}" presName="node" presStyleLbl="node1" presStyleIdx="6" presStyleCnt="11" custScaleX="265250" custScaleY="170026" custRadScaleRad="129504" custRadScaleInc="199808">
        <dgm:presLayoutVars>
          <dgm:bulletEnabled val="1"/>
        </dgm:presLayoutVars>
      </dgm:prSet>
      <dgm:spPr/>
    </dgm:pt>
    <dgm:pt modelId="{CAF457EF-DC1F-4752-83FF-67AC96F3C9CA}" type="pres">
      <dgm:prSet presAssocID="{0CC7EC67-99A8-4529-8DD1-A4BC761BCB9A}" presName="sibTrans" presStyleLbl="sibTrans2D1" presStyleIdx="6" presStyleCnt="11"/>
      <dgm:spPr/>
    </dgm:pt>
    <dgm:pt modelId="{E347C6FD-E009-4756-9728-A179631E65B5}" type="pres">
      <dgm:prSet presAssocID="{0CC7EC67-99A8-4529-8DD1-A4BC761BCB9A}" presName="connectorText" presStyleLbl="sibTrans2D1" presStyleIdx="6" presStyleCnt="11"/>
      <dgm:spPr/>
    </dgm:pt>
    <dgm:pt modelId="{FA59EE39-F8A7-4769-816B-E876726068A5}" type="pres">
      <dgm:prSet presAssocID="{383D74D1-ED49-4FAD-99C4-5D94C28E4345}" presName="node" presStyleLbl="node1" presStyleIdx="7" presStyleCnt="11" custScaleX="253895" custScaleY="194360" custRadScaleRad="230522" custRadScaleInc="116241">
        <dgm:presLayoutVars>
          <dgm:bulletEnabled val="1"/>
        </dgm:presLayoutVars>
      </dgm:prSet>
      <dgm:spPr/>
    </dgm:pt>
    <dgm:pt modelId="{B00E5C33-6CE8-4922-9D43-9EACAFEAF2A5}" type="pres">
      <dgm:prSet presAssocID="{329D0BCD-F607-4775-BC26-BB52A7C584CF}" presName="sibTrans" presStyleLbl="sibTrans2D1" presStyleIdx="7" presStyleCnt="11"/>
      <dgm:spPr/>
    </dgm:pt>
    <dgm:pt modelId="{5094A93E-5CDC-4517-BB77-E9A87487BCC8}" type="pres">
      <dgm:prSet presAssocID="{329D0BCD-F607-4775-BC26-BB52A7C584CF}" presName="connectorText" presStyleLbl="sibTrans2D1" presStyleIdx="7" presStyleCnt="11"/>
      <dgm:spPr/>
    </dgm:pt>
    <dgm:pt modelId="{A80742CE-AF3F-46CA-B7A2-2B3E31205308}" type="pres">
      <dgm:prSet presAssocID="{B7A5B4F0-1FC7-4200-A307-3D923D7D6D82}" presName="node" presStyleLbl="node1" presStyleIdx="8" presStyleCnt="11" custScaleX="341451" custScaleY="207613" custRadScaleRad="206113" custRadScaleInc="57388">
        <dgm:presLayoutVars>
          <dgm:bulletEnabled val="1"/>
        </dgm:presLayoutVars>
      </dgm:prSet>
      <dgm:spPr/>
    </dgm:pt>
    <dgm:pt modelId="{CAFCBE78-B9C7-4DBF-8736-8438095E10EF}" type="pres">
      <dgm:prSet presAssocID="{37CD1961-17AF-49E3-9081-B0DADD845D32}" presName="sibTrans" presStyleLbl="sibTrans2D1" presStyleIdx="8" presStyleCnt="11"/>
      <dgm:spPr/>
    </dgm:pt>
    <dgm:pt modelId="{57806EED-056E-40E4-8FE7-8B76DB3414BB}" type="pres">
      <dgm:prSet presAssocID="{37CD1961-17AF-49E3-9081-B0DADD845D32}" presName="connectorText" presStyleLbl="sibTrans2D1" presStyleIdx="8" presStyleCnt="11"/>
      <dgm:spPr/>
    </dgm:pt>
    <dgm:pt modelId="{E8E61465-D444-4511-AEC3-AAD8084D4807}" type="pres">
      <dgm:prSet presAssocID="{12066F24-1FAA-4675-A796-C9B19FEA32DB}" presName="node" presStyleLbl="node1" presStyleIdx="9" presStyleCnt="11" custScaleX="248091" custScaleY="139612" custRadScaleRad="236998" custRadScaleInc="-21647">
        <dgm:presLayoutVars>
          <dgm:bulletEnabled val="1"/>
        </dgm:presLayoutVars>
      </dgm:prSet>
      <dgm:spPr/>
    </dgm:pt>
    <dgm:pt modelId="{5484FACB-945B-42B9-8C0F-C1D07719955C}" type="pres">
      <dgm:prSet presAssocID="{69E2DC08-2B47-4359-9CD8-FECF9429B3F8}" presName="sibTrans" presStyleLbl="sibTrans2D1" presStyleIdx="9" presStyleCnt="11"/>
      <dgm:spPr/>
    </dgm:pt>
    <dgm:pt modelId="{1D618524-E51B-4648-AF26-D6B9AFE3EDFF}" type="pres">
      <dgm:prSet presAssocID="{69E2DC08-2B47-4359-9CD8-FECF9429B3F8}" presName="connectorText" presStyleLbl="sibTrans2D1" presStyleIdx="9" presStyleCnt="11"/>
      <dgm:spPr/>
    </dgm:pt>
    <dgm:pt modelId="{AB2EB2BF-123E-46E1-BBAC-B9ADCCBA7A0D}" type="pres">
      <dgm:prSet presAssocID="{14CB3A69-C643-4A81-91A7-9CA4A94AF81D}" presName="node" presStyleLbl="node1" presStyleIdx="10" presStyleCnt="11" custScaleX="179233" custRadScaleRad="150891" custRadScaleInc="-144322">
        <dgm:presLayoutVars>
          <dgm:bulletEnabled val="1"/>
        </dgm:presLayoutVars>
      </dgm:prSet>
      <dgm:spPr/>
    </dgm:pt>
    <dgm:pt modelId="{EF0907C2-C995-494A-87BD-87DBBD559572}" type="pres">
      <dgm:prSet presAssocID="{DAB3C48F-5F79-4995-9C31-3EB2A165E1F7}" presName="sibTrans" presStyleLbl="sibTrans2D1" presStyleIdx="10" presStyleCnt="11"/>
      <dgm:spPr/>
    </dgm:pt>
    <dgm:pt modelId="{D2BB6D30-9946-4538-BF36-B4783664CDA0}" type="pres">
      <dgm:prSet presAssocID="{DAB3C48F-5F79-4995-9C31-3EB2A165E1F7}" presName="connectorText" presStyleLbl="sibTrans2D1" presStyleIdx="10" presStyleCnt="11"/>
      <dgm:spPr/>
    </dgm:pt>
  </dgm:ptLst>
  <dgm:cxnLst>
    <dgm:cxn modelId="{50A02605-59C9-4008-B10C-F686B780E9AB}" type="presOf" srcId="{8FDA751F-97CF-4865-83FB-308CF3F14E1B}" destId="{49B73FCD-AF16-44E7-988F-00B4D711375E}" srcOrd="0" destOrd="0" presId="urn:microsoft.com/office/officeart/2005/8/layout/cycle2"/>
    <dgm:cxn modelId="{FE0C3405-9515-4728-8433-F2E6E8B867B6}" type="presOf" srcId="{37CD1961-17AF-49E3-9081-B0DADD845D32}" destId="{57806EED-056E-40E4-8FE7-8B76DB3414BB}" srcOrd="1" destOrd="0" presId="urn:microsoft.com/office/officeart/2005/8/layout/cycle2"/>
    <dgm:cxn modelId="{7EBA7B0B-0ABE-448D-AB9D-8136037E8C3F}" type="presOf" srcId="{0CC7EC67-99A8-4529-8DD1-A4BC761BCB9A}" destId="{CAF457EF-DC1F-4752-83FF-67AC96F3C9CA}" srcOrd="0" destOrd="0" presId="urn:microsoft.com/office/officeart/2005/8/layout/cycle2"/>
    <dgm:cxn modelId="{ECCE1112-2B44-4804-BEE8-5487F0996BD2}" type="presOf" srcId="{329D0BCD-F607-4775-BC26-BB52A7C584CF}" destId="{5094A93E-5CDC-4517-BB77-E9A87487BCC8}" srcOrd="1" destOrd="0" presId="urn:microsoft.com/office/officeart/2005/8/layout/cycle2"/>
    <dgm:cxn modelId="{C7922212-695F-4A37-AB76-DD47B79B8DD6}" type="presOf" srcId="{4A7EC682-A0B5-4E7F-B03E-EA58AF7F6B6C}" destId="{0445FEE6-4019-4C63-A272-0359332609A6}" srcOrd="0" destOrd="0" presId="urn:microsoft.com/office/officeart/2005/8/layout/cycle2"/>
    <dgm:cxn modelId="{71884712-33E2-49B9-B37B-53C0B7A22EA3}" srcId="{4A7EC682-A0B5-4E7F-B03E-EA58AF7F6B6C}" destId="{1E5EFA51-5B9E-4A6A-A8AA-257A6E312334}" srcOrd="3" destOrd="0" parTransId="{499BC73A-1F82-4889-BFBE-7CC520C76487}" sibTransId="{456C86AD-0898-4E87-AE66-55577A7B5CE1}"/>
    <dgm:cxn modelId="{5ACEF619-4E5E-4E35-8207-9DFEB220D20A}" srcId="{4A7EC682-A0B5-4E7F-B03E-EA58AF7F6B6C}" destId="{B7A5B4F0-1FC7-4200-A307-3D923D7D6D82}" srcOrd="8" destOrd="0" parTransId="{7C4BE8E2-3901-438E-BF61-F90AF38CE653}" sibTransId="{37CD1961-17AF-49E3-9081-B0DADD845D32}"/>
    <dgm:cxn modelId="{988F361B-18F3-47A6-AF51-0EC34B706EAD}" srcId="{4A7EC682-A0B5-4E7F-B03E-EA58AF7F6B6C}" destId="{383D74D1-ED49-4FAD-99C4-5D94C28E4345}" srcOrd="7" destOrd="0" parTransId="{6F38C10D-4D87-4DEF-8C7C-C7559020C0CD}" sibTransId="{329D0BCD-F607-4775-BC26-BB52A7C584CF}"/>
    <dgm:cxn modelId="{00615D24-5C64-4930-AD86-F885D120B322}" type="presOf" srcId="{ACAE93D7-923D-49F3-BE04-AB8D6FEC8DF6}" destId="{C044A277-6058-4420-8EA5-3FC6A4B22073}" srcOrd="0" destOrd="0" presId="urn:microsoft.com/office/officeart/2005/8/layout/cycle2"/>
    <dgm:cxn modelId="{A4F2862B-A304-4F64-9175-C8778CC926BC}" type="presOf" srcId="{456C86AD-0898-4E87-AE66-55577A7B5CE1}" destId="{CA29767B-95CD-4F1A-B252-C2F1657E7274}" srcOrd="0" destOrd="0" presId="urn:microsoft.com/office/officeart/2005/8/layout/cycle2"/>
    <dgm:cxn modelId="{57693F36-FD2D-42C3-B4DD-AE5F1919B76F}" type="presOf" srcId="{14CB3A69-C643-4A81-91A7-9CA4A94AF81D}" destId="{AB2EB2BF-123E-46E1-BBAC-B9ADCCBA7A0D}" srcOrd="0" destOrd="0" presId="urn:microsoft.com/office/officeart/2005/8/layout/cycle2"/>
    <dgm:cxn modelId="{8A90623A-0814-4546-98BB-7E92D2C91254}" type="presOf" srcId="{383D74D1-ED49-4FAD-99C4-5D94C28E4345}" destId="{FA59EE39-F8A7-4769-816B-E876726068A5}" srcOrd="0" destOrd="0" presId="urn:microsoft.com/office/officeart/2005/8/layout/cycle2"/>
    <dgm:cxn modelId="{9F1A1740-6EA7-4FBD-9FAA-5D5E280FEFC7}" type="presOf" srcId="{5D32F038-CDCB-42E9-BA0D-0E41784DEC8F}" destId="{A68B93F0-E322-4857-9F47-BB4284531179}" srcOrd="0" destOrd="0" presId="urn:microsoft.com/office/officeart/2005/8/layout/cycle2"/>
    <dgm:cxn modelId="{25CF745B-374C-45DF-A9FF-5225091AC7AF}" type="presOf" srcId="{456C86AD-0898-4E87-AE66-55577A7B5CE1}" destId="{589836FC-A045-4628-8FB1-38AA453EBF58}" srcOrd="1" destOrd="0" presId="urn:microsoft.com/office/officeart/2005/8/layout/cycle2"/>
    <dgm:cxn modelId="{FE2CEE5D-98FA-4BC5-ACEF-5A06EA2DE47D}" type="presOf" srcId="{0CC7EC67-99A8-4529-8DD1-A4BC761BCB9A}" destId="{E347C6FD-E009-4756-9728-A179631E65B5}" srcOrd="1" destOrd="0" presId="urn:microsoft.com/office/officeart/2005/8/layout/cycle2"/>
    <dgm:cxn modelId="{5BD89C4A-A79E-4D2F-A883-E99F25EC1FD1}" type="presOf" srcId="{DAB3C48F-5F79-4995-9C31-3EB2A165E1F7}" destId="{D2BB6D30-9946-4538-BF36-B4783664CDA0}" srcOrd="1" destOrd="0" presId="urn:microsoft.com/office/officeart/2005/8/layout/cycle2"/>
    <dgm:cxn modelId="{F02BD576-6ACB-4A05-9127-F6029C25D533}" srcId="{4A7EC682-A0B5-4E7F-B03E-EA58AF7F6B6C}" destId="{1815A8E8-1457-4CF9-9E98-672CD2DA516D}" srcOrd="5" destOrd="0" parTransId="{E43A2D0F-0226-4F9C-8540-234446DE4B00}" sibTransId="{8FDA751F-97CF-4865-83FB-308CF3F14E1B}"/>
    <dgm:cxn modelId="{7D981458-1B1B-4D9E-81E1-CCED7542A50D}" type="presOf" srcId="{F8C3E6AE-0690-45FD-9711-666411728785}" destId="{7446080D-0C52-4124-8E0A-C8740EDC458A}" srcOrd="0" destOrd="0" presId="urn:microsoft.com/office/officeart/2005/8/layout/cycle2"/>
    <dgm:cxn modelId="{B8868B87-E815-468E-BB62-20F7C132BDB2}" type="presOf" srcId="{1F2B412C-9957-4D25-ABD0-0DAA6CCA589B}" destId="{22216690-F5E5-4D66-8897-87E2E83EE45B}" srcOrd="0" destOrd="0" presId="urn:microsoft.com/office/officeart/2005/8/layout/cycle2"/>
    <dgm:cxn modelId="{8751BD8A-094A-4937-8A68-57DE95F9DF53}" type="presOf" srcId="{12066F24-1FAA-4675-A796-C9B19FEA32DB}" destId="{E8E61465-D444-4511-AEC3-AAD8084D4807}" srcOrd="0" destOrd="0" presId="urn:microsoft.com/office/officeart/2005/8/layout/cycle2"/>
    <dgm:cxn modelId="{D8EDCF8B-4C25-43E0-BC52-79EE70E8A845}" srcId="{4A7EC682-A0B5-4E7F-B03E-EA58AF7F6B6C}" destId="{14CB3A69-C643-4A81-91A7-9CA4A94AF81D}" srcOrd="10" destOrd="0" parTransId="{474E7BBC-2F8C-4237-9E5E-73CD42B18CF7}" sibTransId="{DAB3C48F-5F79-4995-9C31-3EB2A165E1F7}"/>
    <dgm:cxn modelId="{B7405C8C-8BFC-41A7-8875-801E25F04C2A}" srcId="{4A7EC682-A0B5-4E7F-B03E-EA58AF7F6B6C}" destId="{AA3A9C3B-00A4-4ACC-B63F-18883543D061}" srcOrd="0" destOrd="0" parTransId="{3FA040B4-3A86-4EC4-867C-93E182EC70CB}" sibTransId="{F8C3E6AE-0690-45FD-9711-666411728785}"/>
    <dgm:cxn modelId="{8167698C-8953-4D3F-8B9E-62B674570C4D}" srcId="{4A7EC682-A0B5-4E7F-B03E-EA58AF7F6B6C}" destId="{9172C473-84A6-4062-B6EC-D7EEFFFFB328}" srcOrd="2" destOrd="0" parTransId="{7EF08287-9CBC-43BC-876B-2D53090FB6E9}" sibTransId="{27D8E5AA-1E9C-4BAF-B10E-85BFC1F799C5}"/>
    <dgm:cxn modelId="{72132592-EB3D-43DF-9E6F-C8D81DC0E386}" type="presOf" srcId="{37CD1961-17AF-49E3-9081-B0DADD845D32}" destId="{CAFCBE78-B9C7-4DBF-8736-8438095E10EF}" srcOrd="0" destOrd="0" presId="urn:microsoft.com/office/officeart/2005/8/layout/cycle2"/>
    <dgm:cxn modelId="{0445C39A-F4DD-474F-9758-DA04AB5E80DE}" type="presOf" srcId="{F8C3E6AE-0690-45FD-9711-666411728785}" destId="{48CCF80B-F851-4315-9470-C03D14244234}" srcOrd="1" destOrd="0" presId="urn:microsoft.com/office/officeart/2005/8/layout/cycle2"/>
    <dgm:cxn modelId="{0265389E-B7A2-4D02-8291-079DFC078AAD}" type="presOf" srcId="{1E5EFA51-5B9E-4A6A-A8AA-257A6E312334}" destId="{2970F227-BBB5-402B-B039-DECEB9881EFF}" srcOrd="0" destOrd="0" presId="urn:microsoft.com/office/officeart/2005/8/layout/cycle2"/>
    <dgm:cxn modelId="{D3D405A4-0AF4-478C-8EA1-987CA89AC124}" type="presOf" srcId="{36E71024-BD86-4932-A303-548D67256BBB}" destId="{C1FE8D94-62CC-46A0-A23E-BB54A3E08EC1}" srcOrd="0" destOrd="0" presId="urn:microsoft.com/office/officeart/2005/8/layout/cycle2"/>
    <dgm:cxn modelId="{54FBD6A4-70EE-44F8-8766-A72B2E4F8098}" srcId="{4A7EC682-A0B5-4E7F-B03E-EA58AF7F6B6C}" destId="{ACAE93D7-923D-49F3-BE04-AB8D6FEC8DF6}" srcOrd="6" destOrd="0" parTransId="{3A9AA693-AFCE-4BB4-9F7A-56DA23681DBB}" sibTransId="{0CC7EC67-99A8-4529-8DD1-A4BC761BCB9A}"/>
    <dgm:cxn modelId="{DAEE5BB1-37B2-40FE-8492-8C4C3307D2F1}" type="presOf" srcId="{B7A5B4F0-1FC7-4200-A307-3D923D7D6D82}" destId="{A80742CE-AF3F-46CA-B7A2-2B3E31205308}" srcOrd="0" destOrd="0" presId="urn:microsoft.com/office/officeart/2005/8/layout/cycle2"/>
    <dgm:cxn modelId="{B00562B4-9013-4FFC-AB45-57856156B3A5}" type="presOf" srcId="{AA3A9C3B-00A4-4ACC-B63F-18883543D061}" destId="{529E6AD9-FE98-42D9-AC12-4C860CBD56E7}" srcOrd="0" destOrd="0" presId="urn:microsoft.com/office/officeart/2005/8/layout/cycle2"/>
    <dgm:cxn modelId="{5F5622BB-A890-46DC-9533-0A84E50BD325}" type="presOf" srcId="{5D32F038-CDCB-42E9-BA0D-0E41784DEC8F}" destId="{040E153F-6819-4F7A-81D2-4844A5A9CDE9}" srcOrd="1" destOrd="0" presId="urn:microsoft.com/office/officeart/2005/8/layout/cycle2"/>
    <dgm:cxn modelId="{2CFEB1BB-9FB2-4020-81AF-B5D740B5BBE7}" type="presOf" srcId="{27D8E5AA-1E9C-4BAF-B10E-85BFC1F799C5}" destId="{25271792-D699-476E-BB47-60486A9404E3}" srcOrd="0" destOrd="0" presId="urn:microsoft.com/office/officeart/2005/8/layout/cycle2"/>
    <dgm:cxn modelId="{D0D2C5BF-DD05-47D4-804E-84CF41CB5DC3}" type="presOf" srcId="{69E2DC08-2B47-4359-9CD8-FECF9429B3F8}" destId="{1D618524-E51B-4648-AF26-D6B9AFE3EDFF}" srcOrd="1" destOrd="0" presId="urn:microsoft.com/office/officeart/2005/8/layout/cycle2"/>
    <dgm:cxn modelId="{E466B7CA-6818-43FF-B25E-1EF58E0A809D}" type="presOf" srcId="{9172C473-84A6-4062-B6EC-D7EEFFFFB328}" destId="{BC313F0A-7096-4EBC-B29C-F75F3B818A64}" srcOrd="0" destOrd="0" presId="urn:microsoft.com/office/officeart/2005/8/layout/cycle2"/>
    <dgm:cxn modelId="{B45595CB-9E9F-492C-8500-9B6A7F2F7C4E}" type="presOf" srcId="{1815A8E8-1457-4CF9-9E98-672CD2DA516D}" destId="{B1FE6958-4724-47A8-B6C2-46B7602A495F}" srcOrd="0" destOrd="0" presId="urn:microsoft.com/office/officeart/2005/8/layout/cycle2"/>
    <dgm:cxn modelId="{938A5DCF-A1DA-4540-AD03-655BBE66B7C1}" type="presOf" srcId="{69E2DC08-2B47-4359-9CD8-FECF9429B3F8}" destId="{5484FACB-945B-42B9-8C0F-C1D07719955C}" srcOrd="0" destOrd="0" presId="urn:microsoft.com/office/officeart/2005/8/layout/cycle2"/>
    <dgm:cxn modelId="{4628FCDB-FBFD-492E-9AE4-19D5E53C93B5}" type="presOf" srcId="{36E71024-BD86-4932-A303-548D67256BBB}" destId="{7A2278B1-89F7-4B4E-B6E3-6BAF9F10C617}" srcOrd="1" destOrd="0" presId="urn:microsoft.com/office/officeart/2005/8/layout/cycle2"/>
    <dgm:cxn modelId="{DF004CDC-8621-4469-9D32-4FA2F625E5B3}" type="presOf" srcId="{DAB3C48F-5F79-4995-9C31-3EB2A165E1F7}" destId="{EF0907C2-C995-494A-87BD-87DBBD559572}" srcOrd="0" destOrd="0" presId="urn:microsoft.com/office/officeart/2005/8/layout/cycle2"/>
    <dgm:cxn modelId="{995E11DD-8F42-4499-A260-0FE54A19F651}" type="presOf" srcId="{329D0BCD-F607-4775-BC26-BB52A7C584CF}" destId="{B00E5C33-6CE8-4922-9D43-9EACAFEAF2A5}" srcOrd="0" destOrd="0" presId="urn:microsoft.com/office/officeart/2005/8/layout/cycle2"/>
    <dgm:cxn modelId="{CFE49EDF-1AB7-4C19-9576-87215A7F924C}" type="presOf" srcId="{8FDA751F-97CF-4865-83FB-308CF3F14E1B}" destId="{7C8964BE-9384-4B0D-89F2-3810475101F8}" srcOrd="1" destOrd="0" presId="urn:microsoft.com/office/officeart/2005/8/layout/cycle2"/>
    <dgm:cxn modelId="{E32ADDE3-6E6E-4398-8848-331C01BF0983}" type="presOf" srcId="{27D8E5AA-1E9C-4BAF-B10E-85BFC1F799C5}" destId="{3717B51F-FDCC-48DC-AA3A-052489AD0807}" srcOrd="1" destOrd="0" presId="urn:microsoft.com/office/officeart/2005/8/layout/cycle2"/>
    <dgm:cxn modelId="{288ABEF0-04D6-4A06-B234-E935922710B2}" srcId="{4A7EC682-A0B5-4E7F-B03E-EA58AF7F6B6C}" destId="{12066F24-1FAA-4675-A796-C9B19FEA32DB}" srcOrd="9" destOrd="0" parTransId="{8D752B07-D0C8-4DD4-A925-C2DDB54DCB5D}" sibTransId="{69E2DC08-2B47-4359-9CD8-FECF9429B3F8}"/>
    <dgm:cxn modelId="{D8FF7AF3-D6E9-4E1F-8ECC-0617821E91EE}" srcId="{4A7EC682-A0B5-4E7F-B03E-EA58AF7F6B6C}" destId="{C9A0A10A-6AAA-4624-9ADE-3F7FCB842B8E}" srcOrd="1" destOrd="0" parTransId="{35701F9E-B3CA-413A-A2A4-10A5A87ECF53}" sibTransId="{36E71024-BD86-4932-A303-548D67256BBB}"/>
    <dgm:cxn modelId="{AAEE00FA-AC30-4860-A14B-5EFEFCABD4AB}" srcId="{4A7EC682-A0B5-4E7F-B03E-EA58AF7F6B6C}" destId="{1F2B412C-9957-4D25-ABD0-0DAA6CCA589B}" srcOrd="4" destOrd="0" parTransId="{E3B627F2-D991-4A26-A554-12AB65D376A4}" sibTransId="{5D32F038-CDCB-42E9-BA0D-0E41784DEC8F}"/>
    <dgm:cxn modelId="{790BA5FB-1E2B-4D7F-8DFB-442D2E46B5BB}" type="presOf" srcId="{C9A0A10A-6AAA-4624-9ADE-3F7FCB842B8E}" destId="{FA2767B6-A449-4EFB-95EB-8D7B5A2D8F0D}" srcOrd="0" destOrd="0" presId="urn:microsoft.com/office/officeart/2005/8/layout/cycle2"/>
    <dgm:cxn modelId="{41B01545-9849-48E5-A0C1-53D0EBA9D29E}" type="presParOf" srcId="{0445FEE6-4019-4C63-A272-0359332609A6}" destId="{529E6AD9-FE98-42D9-AC12-4C860CBD56E7}" srcOrd="0" destOrd="0" presId="urn:microsoft.com/office/officeart/2005/8/layout/cycle2"/>
    <dgm:cxn modelId="{BFB79AA0-5F01-4FEA-A0F8-C50818C53809}" type="presParOf" srcId="{0445FEE6-4019-4C63-A272-0359332609A6}" destId="{7446080D-0C52-4124-8E0A-C8740EDC458A}" srcOrd="1" destOrd="0" presId="urn:microsoft.com/office/officeart/2005/8/layout/cycle2"/>
    <dgm:cxn modelId="{D036D704-E563-4472-846D-8DD5308BFD3F}" type="presParOf" srcId="{7446080D-0C52-4124-8E0A-C8740EDC458A}" destId="{48CCF80B-F851-4315-9470-C03D14244234}" srcOrd="0" destOrd="0" presId="urn:microsoft.com/office/officeart/2005/8/layout/cycle2"/>
    <dgm:cxn modelId="{40083A52-3383-4D7E-9BB4-E88722A193A0}" type="presParOf" srcId="{0445FEE6-4019-4C63-A272-0359332609A6}" destId="{FA2767B6-A449-4EFB-95EB-8D7B5A2D8F0D}" srcOrd="2" destOrd="0" presId="urn:microsoft.com/office/officeart/2005/8/layout/cycle2"/>
    <dgm:cxn modelId="{D0A74808-0284-4594-834D-03C79DAE28C2}" type="presParOf" srcId="{0445FEE6-4019-4C63-A272-0359332609A6}" destId="{C1FE8D94-62CC-46A0-A23E-BB54A3E08EC1}" srcOrd="3" destOrd="0" presId="urn:microsoft.com/office/officeart/2005/8/layout/cycle2"/>
    <dgm:cxn modelId="{AFD7CC78-E2B1-45D9-A69E-132FEB70AB85}" type="presParOf" srcId="{C1FE8D94-62CC-46A0-A23E-BB54A3E08EC1}" destId="{7A2278B1-89F7-4B4E-B6E3-6BAF9F10C617}" srcOrd="0" destOrd="0" presId="urn:microsoft.com/office/officeart/2005/8/layout/cycle2"/>
    <dgm:cxn modelId="{223DA70C-476B-47F7-9E36-7FE3EFE3BFAD}" type="presParOf" srcId="{0445FEE6-4019-4C63-A272-0359332609A6}" destId="{BC313F0A-7096-4EBC-B29C-F75F3B818A64}" srcOrd="4" destOrd="0" presId="urn:microsoft.com/office/officeart/2005/8/layout/cycle2"/>
    <dgm:cxn modelId="{BB5F24C2-356D-4F21-A818-4D32588A1055}" type="presParOf" srcId="{0445FEE6-4019-4C63-A272-0359332609A6}" destId="{25271792-D699-476E-BB47-60486A9404E3}" srcOrd="5" destOrd="0" presId="urn:microsoft.com/office/officeart/2005/8/layout/cycle2"/>
    <dgm:cxn modelId="{429CD0C4-1B1E-4210-AE5D-4816E04BD4D2}" type="presParOf" srcId="{25271792-D699-476E-BB47-60486A9404E3}" destId="{3717B51F-FDCC-48DC-AA3A-052489AD0807}" srcOrd="0" destOrd="0" presId="urn:microsoft.com/office/officeart/2005/8/layout/cycle2"/>
    <dgm:cxn modelId="{27ACF3D0-4F29-4AB3-BBDC-B1B3D2F68184}" type="presParOf" srcId="{0445FEE6-4019-4C63-A272-0359332609A6}" destId="{2970F227-BBB5-402B-B039-DECEB9881EFF}" srcOrd="6" destOrd="0" presId="urn:microsoft.com/office/officeart/2005/8/layout/cycle2"/>
    <dgm:cxn modelId="{A2C79C87-0B15-4313-A02F-4A0D914D88FD}" type="presParOf" srcId="{0445FEE6-4019-4C63-A272-0359332609A6}" destId="{CA29767B-95CD-4F1A-B252-C2F1657E7274}" srcOrd="7" destOrd="0" presId="urn:microsoft.com/office/officeart/2005/8/layout/cycle2"/>
    <dgm:cxn modelId="{DD9039C6-C0EE-4146-B68D-036F3BB2F1ED}" type="presParOf" srcId="{CA29767B-95CD-4F1A-B252-C2F1657E7274}" destId="{589836FC-A045-4628-8FB1-38AA453EBF58}" srcOrd="0" destOrd="0" presId="urn:microsoft.com/office/officeart/2005/8/layout/cycle2"/>
    <dgm:cxn modelId="{A40EF002-F99D-4C1E-BF9A-518B30D0932C}" type="presParOf" srcId="{0445FEE6-4019-4C63-A272-0359332609A6}" destId="{22216690-F5E5-4D66-8897-87E2E83EE45B}" srcOrd="8" destOrd="0" presId="urn:microsoft.com/office/officeart/2005/8/layout/cycle2"/>
    <dgm:cxn modelId="{38F5AEE2-36F9-4458-9918-FAFCB31073CB}" type="presParOf" srcId="{0445FEE6-4019-4C63-A272-0359332609A6}" destId="{A68B93F0-E322-4857-9F47-BB4284531179}" srcOrd="9" destOrd="0" presId="urn:microsoft.com/office/officeart/2005/8/layout/cycle2"/>
    <dgm:cxn modelId="{06E14BEC-9760-4833-B5FF-9028A1E82FA2}" type="presParOf" srcId="{A68B93F0-E322-4857-9F47-BB4284531179}" destId="{040E153F-6819-4F7A-81D2-4844A5A9CDE9}" srcOrd="0" destOrd="0" presId="urn:microsoft.com/office/officeart/2005/8/layout/cycle2"/>
    <dgm:cxn modelId="{439B683D-4E9E-40CA-9938-8F9DA4DB61AC}" type="presParOf" srcId="{0445FEE6-4019-4C63-A272-0359332609A6}" destId="{B1FE6958-4724-47A8-B6C2-46B7602A495F}" srcOrd="10" destOrd="0" presId="urn:microsoft.com/office/officeart/2005/8/layout/cycle2"/>
    <dgm:cxn modelId="{2A5EF3AD-0995-4D84-8238-E7D6A2813CFC}" type="presParOf" srcId="{0445FEE6-4019-4C63-A272-0359332609A6}" destId="{49B73FCD-AF16-44E7-988F-00B4D711375E}" srcOrd="11" destOrd="0" presId="urn:microsoft.com/office/officeart/2005/8/layout/cycle2"/>
    <dgm:cxn modelId="{675F188B-6451-4F1C-851B-BDE178B6659E}" type="presParOf" srcId="{49B73FCD-AF16-44E7-988F-00B4D711375E}" destId="{7C8964BE-9384-4B0D-89F2-3810475101F8}" srcOrd="0" destOrd="0" presId="urn:microsoft.com/office/officeart/2005/8/layout/cycle2"/>
    <dgm:cxn modelId="{06159813-CD6E-4E9F-B03F-04F5E5F7E517}" type="presParOf" srcId="{0445FEE6-4019-4C63-A272-0359332609A6}" destId="{C044A277-6058-4420-8EA5-3FC6A4B22073}" srcOrd="12" destOrd="0" presId="urn:microsoft.com/office/officeart/2005/8/layout/cycle2"/>
    <dgm:cxn modelId="{DB658980-F5E8-42EC-AFB6-F0E78DFF9688}" type="presParOf" srcId="{0445FEE6-4019-4C63-A272-0359332609A6}" destId="{CAF457EF-DC1F-4752-83FF-67AC96F3C9CA}" srcOrd="13" destOrd="0" presId="urn:microsoft.com/office/officeart/2005/8/layout/cycle2"/>
    <dgm:cxn modelId="{2792E5E6-C28D-4E20-AD34-A907D00C6684}" type="presParOf" srcId="{CAF457EF-DC1F-4752-83FF-67AC96F3C9CA}" destId="{E347C6FD-E009-4756-9728-A179631E65B5}" srcOrd="0" destOrd="0" presId="urn:microsoft.com/office/officeart/2005/8/layout/cycle2"/>
    <dgm:cxn modelId="{1D417861-1A7C-474D-9C46-5350F9EA461C}" type="presParOf" srcId="{0445FEE6-4019-4C63-A272-0359332609A6}" destId="{FA59EE39-F8A7-4769-816B-E876726068A5}" srcOrd="14" destOrd="0" presId="urn:microsoft.com/office/officeart/2005/8/layout/cycle2"/>
    <dgm:cxn modelId="{4B837263-E039-4EBA-8060-4AED71857D6E}" type="presParOf" srcId="{0445FEE6-4019-4C63-A272-0359332609A6}" destId="{B00E5C33-6CE8-4922-9D43-9EACAFEAF2A5}" srcOrd="15" destOrd="0" presId="urn:microsoft.com/office/officeart/2005/8/layout/cycle2"/>
    <dgm:cxn modelId="{BC93DCB7-BF72-40BF-8628-B6B54709CB54}" type="presParOf" srcId="{B00E5C33-6CE8-4922-9D43-9EACAFEAF2A5}" destId="{5094A93E-5CDC-4517-BB77-E9A87487BCC8}" srcOrd="0" destOrd="0" presId="urn:microsoft.com/office/officeart/2005/8/layout/cycle2"/>
    <dgm:cxn modelId="{56C66945-AFC6-4C11-982F-754499DBF072}" type="presParOf" srcId="{0445FEE6-4019-4C63-A272-0359332609A6}" destId="{A80742CE-AF3F-46CA-B7A2-2B3E31205308}" srcOrd="16" destOrd="0" presId="urn:microsoft.com/office/officeart/2005/8/layout/cycle2"/>
    <dgm:cxn modelId="{9CABA859-33F7-4E7D-992D-F3AB7A19BCE7}" type="presParOf" srcId="{0445FEE6-4019-4C63-A272-0359332609A6}" destId="{CAFCBE78-B9C7-4DBF-8736-8438095E10EF}" srcOrd="17" destOrd="0" presId="urn:microsoft.com/office/officeart/2005/8/layout/cycle2"/>
    <dgm:cxn modelId="{12E2EB0C-8172-4A39-A0FC-C54996E86DAF}" type="presParOf" srcId="{CAFCBE78-B9C7-4DBF-8736-8438095E10EF}" destId="{57806EED-056E-40E4-8FE7-8B76DB3414BB}" srcOrd="0" destOrd="0" presId="urn:microsoft.com/office/officeart/2005/8/layout/cycle2"/>
    <dgm:cxn modelId="{07D5D7FA-6D06-4B91-B6D6-396EE53F9295}" type="presParOf" srcId="{0445FEE6-4019-4C63-A272-0359332609A6}" destId="{E8E61465-D444-4511-AEC3-AAD8084D4807}" srcOrd="18" destOrd="0" presId="urn:microsoft.com/office/officeart/2005/8/layout/cycle2"/>
    <dgm:cxn modelId="{0560A240-A74E-4006-895F-93F15F70E062}" type="presParOf" srcId="{0445FEE6-4019-4C63-A272-0359332609A6}" destId="{5484FACB-945B-42B9-8C0F-C1D07719955C}" srcOrd="19" destOrd="0" presId="urn:microsoft.com/office/officeart/2005/8/layout/cycle2"/>
    <dgm:cxn modelId="{9D5D0782-1A6D-432D-BD5C-846159A48364}" type="presParOf" srcId="{5484FACB-945B-42B9-8C0F-C1D07719955C}" destId="{1D618524-E51B-4648-AF26-D6B9AFE3EDFF}" srcOrd="0" destOrd="0" presId="urn:microsoft.com/office/officeart/2005/8/layout/cycle2"/>
    <dgm:cxn modelId="{10AA2702-9AB1-48FA-A1CC-AC5156133833}" type="presParOf" srcId="{0445FEE6-4019-4C63-A272-0359332609A6}" destId="{AB2EB2BF-123E-46E1-BBAC-B9ADCCBA7A0D}" srcOrd="20" destOrd="0" presId="urn:microsoft.com/office/officeart/2005/8/layout/cycle2"/>
    <dgm:cxn modelId="{89AFA33E-9D51-4554-B3AF-882B6FCFF2B9}" type="presParOf" srcId="{0445FEE6-4019-4C63-A272-0359332609A6}" destId="{EF0907C2-C995-494A-87BD-87DBBD559572}" srcOrd="21" destOrd="0" presId="urn:microsoft.com/office/officeart/2005/8/layout/cycle2"/>
    <dgm:cxn modelId="{D6A2F9A4-A7FC-40B6-9CAD-8393925249A9}" type="presParOf" srcId="{EF0907C2-C995-494A-87BD-87DBBD559572}" destId="{D2BB6D30-9946-4538-BF36-B4783664CDA0}" srcOrd="0" destOrd="0" presId="urn:microsoft.com/office/officeart/2005/8/layout/cycle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E6AD9-FE98-42D9-AC12-4C860CBD56E7}">
      <dsp:nvSpPr>
        <dsp:cNvPr id="0" name=""/>
        <dsp:cNvSpPr/>
      </dsp:nvSpPr>
      <dsp:spPr>
        <a:xfrm>
          <a:off x="4335870" y="159199"/>
          <a:ext cx="1465138" cy="8286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Data collection</a:t>
          </a:r>
        </a:p>
      </dsp:txBody>
      <dsp:txXfrm>
        <a:off x="4550434" y="280552"/>
        <a:ext cx="1036010" cy="585945"/>
      </dsp:txXfrm>
    </dsp:sp>
    <dsp:sp modelId="{7446080D-0C52-4124-8E0A-C8740EDC458A}">
      <dsp:nvSpPr>
        <dsp:cNvPr id="0" name=""/>
        <dsp:cNvSpPr/>
      </dsp:nvSpPr>
      <dsp:spPr>
        <a:xfrm rot="21414604">
          <a:off x="5883202" y="384130"/>
          <a:ext cx="206658" cy="2796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5883247" y="441735"/>
        <a:ext cx="144661" cy="167801"/>
      </dsp:txXfrm>
    </dsp:sp>
    <dsp:sp modelId="{FA2767B6-A449-4EFB-95EB-8D7B5A2D8F0D}">
      <dsp:nvSpPr>
        <dsp:cNvPr id="0" name=""/>
        <dsp:cNvSpPr/>
      </dsp:nvSpPr>
      <dsp:spPr>
        <a:xfrm>
          <a:off x="6167059" y="983"/>
          <a:ext cx="2782096" cy="8762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Drafting SWM status report and predicting future trends</a:t>
          </a:r>
        </a:p>
      </dsp:txBody>
      <dsp:txXfrm>
        <a:off x="6574488" y="129313"/>
        <a:ext cx="1967238" cy="619630"/>
      </dsp:txXfrm>
    </dsp:sp>
    <dsp:sp modelId="{C1FE8D94-62CC-46A0-A23E-BB54A3E08EC1}">
      <dsp:nvSpPr>
        <dsp:cNvPr id="0" name=""/>
        <dsp:cNvSpPr/>
      </dsp:nvSpPr>
      <dsp:spPr>
        <a:xfrm rot="894898">
          <a:off x="8731723" y="650522"/>
          <a:ext cx="290025" cy="2796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8733136" y="695659"/>
        <a:ext cx="206124" cy="167801"/>
      </dsp:txXfrm>
    </dsp:sp>
    <dsp:sp modelId="{BC313F0A-7096-4EBC-B29C-F75F3B818A64}">
      <dsp:nvSpPr>
        <dsp:cNvPr id="0" name=""/>
        <dsp:cNvSpPr/>
      </dsp:nvSpPr>
      <dsp:spPr>
        <a:xfrm>
          <a:off x="9043386" y="534100"/>
          <a:ext cx="2116598" cy="11650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Problems identification  &amp; need assessment</a:t>
          </a:r>
        </a:p>
      </dsp:txBody>
      <dsp:txXfrm>
        <a:off x="9353355" y="704720"/>
        <a:ext cx="1496660" cy="823827"/>
      </dsp:txXfrm>
    </dsp:sp>
    <dsp:sp modelId="{25271792-D699-476E-BB47-60486A9404E3}">
      <dsp:nvSpPr>
        <dsp:cNvPr id="0" name=""/>
        <dsp:cNvSpPr/>
      </dsp:nvSpPr>
      <dsp:spPr>
        <a:xfrm rot="5361892">
          <a:off x="10028119" y="1708803"/>
          <a:ext cx="163361" cy="2796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10052351" y="1740235"/>
        <a:ext cx="114353" cy="167801"/>
      </dsp:txXfrm>
    </dsp:sp>
    <dsp:sp modelId="{2970F227-BBB5-402B-B039-DECEB9881EFF}">
      <dsp:nvSpPr>
        <dsp:cNvPr id="0" name=""/>
        <dsp:cNvSpPr/>
      </dsp:nvSpPr>
      <dsp:spPr>
        <a:xfrm>
          <a:off x="8980205" y="2007352"/>
          <a:ext cx="2277539" cy="13377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Setting long-term vision, targets, planning period &amp; guiding principles</a:t>
          </a:r>
        </a:p>
      </dsp:txBody>
      <dsp:txXfrm>
        <a:off x="9313743" y="2203258"/>
        <a:ext cx="1610463" cy="945921"/>
      </dsp:txXfrm>
    </dsp:sp>
    <dsp:sp modelId="{CA29767B-95CD-4F1A-B252-C2F1657E7274}">
      <dsp:nvSpPr>
        <dsp:cNvPr id="0" name=""/>
        <dsp:cNvSpPr/>
      </dsp:nvSpPr>
      <dsp:spPr>
        <a:xfrm rot="6590368">
          <a:off x="9798204" y="3472797"/>
          <a:ext cx="191121" cy="2796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9836602" y="3501765"/>
        <a:ext cx="133785" cy="167801"/>
      </dsp:txXfrm>
    </dsp:sp>
    <dsp:sp modelId="{22216690-F5E5-4D66-8897-87E2E83EE45B}">
      <dsp:nvSpPr>
        <dsp:cNvPr id="0" name=""/>
        <dsp:cNvSpPr/>
      </dsp:nvSpPr>
      <dsp:spPr>
        <a:xfrm>
          <a:off x="7986960" y="3658560"/>
          <a:ext cx="3022579" cy="14761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Identification of waste management  alternative options and  prioritization of  waste management options</a:t>
          </a:r>
        </a:p>
      </dsp:txBody>
      <dsp:txXfrm>
        <a:off x="8429606" y="3874735"/>
        <a:ext cx="2137287" cy="1043784"/>
      </dsp:txXfrm>
    </dsp:sp>
    <dsp:sp modelId="{A68B93F0-E322-4857-9F47-BB4284531179}">
      <dsp:nvSpPr>
        <dsp:cNvPr id="0" name=""/>
        <dsp:cNvSpPr/>
      </dsp:nvSpPr>
      <dsp:spPr>
        <a:xfrm rot="11012876">
          <a:off x="7531596" y="4145107"/>
          <a:ext cx="330705" cy="2796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7615417" y="4203637"/>
        <a:ext cx="246804" cy="167801"/>
      </dsp:txXfrm>
    </dsp:sp>
    <dsp:sp modelId="{B1FE6958-4724-47A8-B6C2-46B7602A495F}">
      <dsp:nvSpPr>
        <dsp:cNvPr id="0" name=""/>
        <dsp:cNvSpPr/>
      </dsp:nvSpPr>
      <dsp:spPr>
        <a:xfrm>
          <a:off x="5314136" y="3384268"/>
          <a:ext cx="2065239" cy="16339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Selection of financially &amp; environmentally appropriate ISWM Option</a:t>
          </a:r>
        </a:p>
      </dsp:txBody>
      <dsp:txXfrm>
        <a:off x="5616583" y="3623550"/>
        <a:ext cx="1460345" cy="1155353"/>
      </dsp:txXfrm>
    </dsp:sp>
    <dsp:sp modelId="{49B73FCD-AF16-44E7-988F-00B4D711375E}">
      <dsp:nvSpPr>
        <dsp:cNvPr id="0" name=""/>
        <dsp:cNvSpPr/>
      </dsp:nvSpPr>
      <dsp:spPr>
        <a:xfrm rot="10672728">
          <a:off x="4933526" y="4108738"/>
          <a:ext cx="269882" cy="2796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5014463" y="4163174"/>
        <a:ext cx="188917" cy="167801"/>
      </dsp:txXfrm>
    </dsp:sp>
    <dsp:sp modelId="{C044A277-6058-4420-8EA5-3FC6A4B22073}">
      <dsp:nvSpPr>
        <dsp:cNvPr id="0" name=""/>
        <dsp:cNvSpPr/>
      </dsp:nvSpPr>
      <dsp:spPr>
        <a:xfrm>
          <a:off x="2610236" y="3594456"/>
          <a:ext cx="2197997" cy="14089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Allocation of resources (budget, human resources etc.) for sustainable ISWM</a:t>
          </a:r>
        </a:p>
      </dsp:txBody>
      <dsp:txXfrm>
        <a:off x="2932125" y="3800788"/>
        <a:ext cx="1554219" cy="996258"/>
      </dsp:txXfrm>
    </dsp:sp>
    <dsp:sp modelId="{CAF457EF-DC1F-4752-83FF-67AC96F3C9CA}">
      <dsp:nvSpPr>
        <dsp:cNvPr id="0" name=""/>
        <dsp:cNvSpPr/>
      </dsp:nvSpPr>
      <dsp:spPr>
        <a:xfrm rot="10768142">
          <a:off x="2299271" y="4171130"/>
          <a:ext cx="219835" cy="2796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2365220" y="4226758"/>
        <a:ext cx="153885" cy="167801"/>
      </dsp:txXfrm>
    </dsp:sp>
    <dsp:sp modelId="{FA59EE39-F8A7-4769-816B-E876726068A5}">
      <dsp:nvSpPr>
        <dsp:cNvPr id="0" name=""/>
        <dsp:cNvSpPr/>
      </dsp:nvSpPr>
      <dsp:spPr>
        <a:xfrm>
          <a:off x="91758" y="3517409"/>
          <a:ext cx="2103903" cy="16105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Identification strategic areas of and drafting long-term strategic SWM objectives</a:t>
          </a:r>
        </a:p>
      </dsp:txBody>
      <dsp:txXfrm>
        <a:off x="399867" y="3753271"/>
        <a:ext cx="1487685" cy="1138842"/>
      </dsp:txXfrm>
    </dsp:sp>
    <dsp:sp modelId="{B00E5C33-6CE8-4922-9D43-9EACAFEAF2A5}">
      <dsp:nvSpPr>
        <dsp:cNvPr id="0" name=""/>
        <dsp:cNvSpPr/>
      </dsp:nvSpPr>
      <dsp:spPr>
        <a:xfrm rot="16664054">
          <a:off x="1184524" y="3218349"/>
          <a:ext cx="180357" cy="2796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1207937" y="3301090"/>
        <a:ext cx="126250" cy="167801"/>
      </dsp:txXfrm>
    </dsp:sp>
    <dsp:sp modelId="{A80742CE-AF3F-46CA-B7A2-2B3E31205308}">
      <dsp:nvSpPr>
        <dsp:cNvPr id="0" name=""/>
        <dsp:cNvSpPr/>
      </dsp:nvSpPr>
      <dsp:spPr>
        <a:xfrm>
          <a:off x="0" y="1467055"/>
          <a:ext cx="2829437" cy="17203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Drafting SWM implementation plan including activities, need budget, responsible agencies , target etc.</a:t>
          </a:r>
        </a:p>
      </dsp:txBody>
      <dsp:txXfrm>
        <a:off x="414361" y="1719000"/>
        <a:ext cx="2000715" cy="1216497"/>
      </dsp:txXfrm>
    </dsp:sp>
    <dsp:sp modelId="{CAFCBE78-B9C7-4DBF-8736-8438095E10EF}">
      <dsp:nvSpPr>
        <dsp:cNvPr id="0" name=""/>
        <dsp:cNvSpPr/>
      </dsp:nvSpPr>
      <dsp:spPr>
        <a:xfrm rot="15451659">
          <a:off x="1104116" y="1178597"/>
          <a:ext cx="174928" cy="2796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1136022" y="1260151"/>
        <a:ext cx="122450" cy="167801"/>
      </dsp:txXfrm>
    </dsp:sp>
    <dsp:sp modelId="{E8E61465-D444-4511-AEC3-AAD8084D4807}">
      <dsp:nvSpPr>
        <dsp:cNvPr id="0" name=""/>
        <dsp:cNvSpPr/>
      </dsp:nvSpPr>
      <dsp:spPr>
        <a:xfrm>
          <a:off x="0" y="0"/>
          <a:ext cx="2055809" cy="115689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Implementation</a:t>
          </a:r>
        </a:p>
      </dsp:txBody>
      <dsp:txXfrm>
        <a:off x="301066" y="169423"/>
        <a:ext cx="1453677" cy="818050"/>
      </dsp:txXfrm>
    </dsp:sp>
    <dsp:sp modelId="{5484FACB-945B-42B9-8C0F-C1D07719955C}">
      <dsp:nvSpPr>
        <dsp:cNvPr id="0" name=""/>
        <dsp:cNvSpPr/>
      </dsp:nvSpPr>
      <dsp:spPr>
        <a:xfrm rot="21594445">
          <a:off x="2121149" y="436719"/>
          <a:ext cx="157421" cy="2796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2121149" y="492691"/>
        <a:ext cx="110195" cy="167801"/>
      </dsp:txXfrm>
    </dsp:sp>
    <dsp:sp modelId="{AB2EB2BF-123E-46E1-BBAC-B9ADCCBA7A0D}">
      <dsp:nvSpPr>
        <dsp:cNvPr id="0" name=""/>
        <dsp:cNvSpPr/>
      </dsp:nvSpPr>
      <dsp:spPr>
        <a:xfrm>
          <a:off x="2352822" y="160781"/>
          <a:ext cx="1485216" cy="8286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Monitoring &amp; Evaluation</a:t>
          </a:r>
        </a:p>
      </dsp:txBody>
      <dsp:txXfrm>
        <a:off x="2570327" y="282134"/>
        <a:ext cx="1050206" cy="585945"/>
      </dsp:txXfrm>
    </dsp:sp>
    <dsp:sp modelId="{EF0907C2-C995-494A-87BD-87DBBD559572}">
      <dsp:nvSpPr>
        <dsp:cNvPr id="0" name=""/>
        <dsp:cNvSpPr/>
      </dsp:nvSpPr>
      <dsp:spPr>
        <a:xfrm rot="21597243">
          <a:off x="3947561" y="434483"/>
          <a:ext cx="263851" cy="2796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latin typeface="Times New Roman" pitchFamily="18" charset="0"/>
            <a:cs typeface="Times New Roman" pitchFamily="18" charset="0"/>
          </a:endParaRPr>
        </a:p>
      </dsp:txBody>
      <dsp:txXfrm>
        <a:off x="3947561" y="490449"/>
        <a:ext cx="184696" cy="167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DD73F6-D1D0-4635-A471-E15AC7BD28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9EC7E-1C75-46B3-80CF-FC50909479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37CAC-275E-4037-A510-239A9A9A4E50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05956-D78B-4960-BDD1-601439123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3152E-A30E-4C5D-9A35-D5BC33CD24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5CD09-E3FF-442F-B310-471E0C8C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9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9EBD8-3A09-455B-8724-D5D322C4F5E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D4D5D-FBBC-4E95-B7F7-DA09A909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9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5">
            <a:extLst>
              <a:ext uri="{FF2B5EF4-FFF2-40B4-BE49-F238E27FC236}">
                <a16:creationId xmlns:a16="http://schemas.microsoft.com/office/drawing/2014/main" id="{A70BD1E5-4123-46E7-92C2-74E4D0F60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7391992" y="750753"/>
            <a:ext cx="1812968" cy="20499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0C6A90-A0E8-4DAE-8845-6CE641960DF8}"/>
              </a:ext>
            </a:extLst>
          </p:cNvPr>
          <p:cNvGrpSpPr/>
          <p:nvPr userDrawn="1"/>
        </p:nvGrpSpPr>
        <p:grpSpPr>
          <a:xfrm>
            <a:off x="0" y="0"/>
            <a:ext cx="12173895" cy="5026349"/>
            <a:chOff x="59547" y="792474"/>
            <a:chExt cx="12173895" cy="502634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58A2793-5EBE-46CE-8B59-03B3FD843831}"/>
                </a:ext>
              </a:extLst>
            </p:cNvPr>
            <p:cNvSpPr/>
            <p:nvPr/>
          </p:nvSpPr>
          <p:spPr>
            <a:xfrm>
              <a:off x="63213" y="1333910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4097380-B214-470B-806A-AB248D21B021}"/>
                </a:ext>
              </a:extLst>
            </p:cNvPr>
            <p:cNvSpPr/>
            <p:nvPr/>
          </p:nvSpPr>
          <p:spPr>
            <a:xfrm>
              <a:off x="6581331" y="792474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A84C68-9B25-467A-BBC1-E359AF79B2C0}"/>
                </a:ext>
              </a:extLst>
            </p:cNvPr>
            <p:cNvSpPr/>
            <p:nvPr/>
          </p:nvSpPr>
          <p:spPr>
            <a:xfrm>
              <a:off x="59547" y="1533044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EA35A03-C097-4F18-8BB8-B2B944E952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3" y="5488122"/>
            <a:ext cx="872590" cy="731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771A4C-B10B-4A3B-A48D-8D595B045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1" b="30186"/>
          <a:stretch/>
        </p:blipFill>
        <p:spPr>
          <a:xfrm>
            <a:off x="1861688" y="5479268"/>
            <a:ext cx="3238144" cy="731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B145DE-621F-4A2E-871C-F4AEE434FD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07081" y="5479268"/>
            <a:ext cx="1727632" cy="73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A00261-DDB6-4041-9CBA-7CC3C3F7383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62" y="5458957"/>
            <a:ext cx="361244" cy="731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CD7EB4-22A5-4F8C-AF04-18D23A12D4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24" y="5455009"/>
            <a:ext cx="321646" cy="731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EC5772-4CFD-42E1-BC30-909AA656EF8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519" y="5565649"/>
            <a:ext cx="881232" cy="502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7B1D65-7E4C-4A50-97D3-2FC5E13EA3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55" y="5455009"/>
            <a:ext cx="731520" cy="731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C77AF-73DB-4C5F-ABBF-AEAC476172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41601"/>
            <a:ext cx="10515600" cy="868362"/>
          </a:xfrm>
        </p:spPr>
        <p:txBody>
          <a:bodyPr anchor="b">
            <a:normAutofit/>
          </a:bodyPr>
          <a:lstStyle>
            <a:lvl1pPr algn="ctr">
              <a:defRPr lang="en-US" sz="40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dirty="0"/>
              <a:t>Click to 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C9DC0-32FD-42EA-80D7-03DBEC4453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10515600" cy="732761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3870B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presentation subtitle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7A9DE-D68A-4F1E-825E-B2832662F59A}"/>
              </a:ext>
            </a:extLst>
          </p:cNvPr>
          <p:cNvSpPr txBox="1"/>
          <p:nvPr userDrawn="1"/>
        </p:nvSpPr>
        <p:spPr>
          <a:xfrm>
            <a:off x="233053" y="88933"/>
            <a:ext cx="117511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500" b="0" dirty="0">
                <a:solidFill>
                  <a:srgbClr val="3AAA35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</a:rPr>
              <a:t>एकीकृत स्वास्थ्यजन्य फोहोरमैला व्यवस्थापन तथा स्वास्थ्य संस्थामा खानेपानी, सरसफाई तथा स्वच्छता सम्बन्धि प्रथम राष्ट्रिय कार्यशाला गोष्ठी</a:t>
            </a:r>
            <a:endParaRPr lang="en-US" sz="1500" b="0" dirty="0">
              <a:solidFill>
                <a:srgbClr val="3AAA35"/>
              </a:solidFill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8E4183F-DC2A-4662-AD53-A50D33C99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437" y="4701285"/>
            <a:ext cx="7653793" cy="79569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3870BF"/>
                </a:solidFill>
              </a:defRPr>
            </a:lvl1pPr>
          </a:lstStyle>
          <a:p>
            <a:pPr lvl="0"/>
            <a:r>
              <a:rPr lang="en-US" dirty="0"/>
              <a:t>Click to insert: speaker name</a:t>
            </a:r>
          </a:p>
          <a:p>
            <a:pPr lvl="0"/>
            <a:r>
              <a:rPr lang="en-US" dirty="0"/>
              <a:t>Speaker organization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6260B8-2212-40D9-BC97-9E8018FF8FC0}"/>
              </a:ext>
            </a:extLst>
          </p:cNvPr>
          <p:cNvSpPr/>
          <p:nvPr userDrawn="1"/>
        </p:nvSpPr>
        <p:spPr>
          <a:xfrm>
            <a:off x="2559754" y="849213"/>
            <a:ext cx="5908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2000" b="1" dirty="0">
                <a:solidFill>
                  <a:srgbClr val="3AAA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“स्वस्थ नेपालका लागि सँग सँगै” </a:t>
            </a:r>
            <a:endParaRPr lang="en-US" sz="2400" dirty="0">
              <a:solidFill>
                <a:srgbClr val="3AAA35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BF86F3-3DB5-4BD0-BEF3-F52B5BC7975F}"/>
              </a:ext>
            </a:extLst>
          </p:cNvPr>
          <p:cNvSpPr txBox="1"/>
          <p:nvPr userDrawn="1"/>
        </p:nvSpPr>
        <p:spPr>
          <a:xfrm>
            <a:off x="1196889" y="416860"/>
            <a:ext cx="1072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3870BF"/>
                </a:solidFill>
              </a:rPr>
              <a:t>First National Workshop on Integrated Healthcare Waste Management (IHCWM) and Water Sanitation &amp; Hygiene (WASH) in Healthcare Facilities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85BA7C13-E06C-4257-A2CA-E02C98510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4173" y="6356350"/>
            <a:ext cx="802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57E8C13A-2C6E-4187-9E55-E6DF37446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77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12/10/2019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E735B81-4CAB-474F-9A02-AC1BDB479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9103" y="6356350"/>
            <a:ext cx="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9D45C30-91B6-4D37-B3EC-98C0C4E45E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05ABF-B46E-4622-BC4F-9FE81638FD83}"/>
              </a:ext>
            </a:extLst>
          </p:cNvPr>
          <p:cNvSpPr txBox="1"/>
          <p:nvPr userDrawn="1"/>
        </p:nvSpPr>
        <p:spPr>
          <a:xfrm>
            <a:off x="507248" y="6210788"/>
            <a:ext cx="1408049" cy="14556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600" b="1" dirty="0">
                <a:solidFill>
                  <a:srgbClr val="FF0000"/>
                </a:solidFill>
              </a:rPr>
              <a:t>Ministry of Health and Population</a:t>
            </a:r>
          </a:p>
        </p:txBody>
      </p:sp>
    </p:spTree>
    <p:extLst>
      <p:ext uri="{BB962C8B-B14F-4D97-AF65-F5344CB8AC3E}">
        <p14:creationId xmlns:p14="http://schemas.microsoft.com/office/powerpoint/2010/main" val="28640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7AD513A-1A41-4EF5-BCA3-AEE24A71AF95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119A0A-5504-4B78-A979-6897139D5351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7BD939-7D7D-475C-8004-971140864136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C00F7B-5F8E-46AA-8D61-CFF3DAD8152E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B8357B-62E2-4065-8A4F-76DDB7EA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B9B41-F4B0-4EEE-BBBC-F1E195825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9938D-B190-4CB8-9B74-CAD8CED3E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2045A90A-621B-4090-AF32-5F941E9B7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B0202D-689D-4861-A5B8-2F29F77421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1D1F5BE-B5DE-4C51-9A58-A2917276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1792EA4-438D-40FC-BA5A-1DAEDF1A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E630FB1-74BC-41AE-B5B3-9EF226B0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5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FD6C-84F1-4D20-BC43-3355F0CB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B24AB-1D6E-4EEB-A308-0A3807BAA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AF0CC550-6E2F-495B-B3EE-175235503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 rot="5400000">
            <a:off x="11013736" y="5649892"/>
            <a:ext cx="1005840" cy="1137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3D8B5-64EF-487F-A78E-2AB7EAF365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60786" y="217831"/>
            <a:ext cx="1005840" cy="84322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C0AE2-C889-4E07-9997-BD0098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8164389-80AC-4926-B6DE-D7D0F846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1D8A33-EDAD-48B5-A8F2-B543E943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22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37C62-64AD-4C12-906D-7786E9BBB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B4EC-7902-40BD-8C03-07A45EC99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05C2C5A7-F339-4D35-B8F1-1263A99D4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 rot="5400000">
            <a:off x="11013736" y="5649892"/>
            <a:ext cx="1005840" cy="113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418561-E092-436A-859D-CE3564081E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60786" y="217831"/>
            <a:ext cx="1005840" cy="84322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220856-3F7B-44DF-AB88-39D883EB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87C20C-F713-4ACC-8B12-F62C84AF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1690A44-F272-4421-8321-B9CB270F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77868EA-CB68-45CE-992B-3DD39C95BDEA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9859D1-37F2-4926-B9C0-F9E9568325C9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7EF561-927F-43CB-A99C-D435355B9BF7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2FAAF5C-622B-478D-87E6-083EE715DB54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36DA34-E3DC-45F9-AE40-DCE03C89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A502-A8AE-402B-BC94-C97E43B55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A15FC-A2AF-4548-A505-01C6C820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3E3E0-DEA4-4082-9107-422EEF4A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91ACC-9563-4C0D-A422-C642FE73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67A6BB01-3876-4303-B094-B1A41344A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7C35C-9FBC-4E4B-BA63-BF0A1F4A7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5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CFD3-B894-4DAE-B970-277AE514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92F74-2F63-486B-B16D-0C4B4049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12/10/2019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C2460-8604-4CE9-9156-6092B9D0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23A1E-B9DF-4428-BC94-7E5FBE87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0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669D1DE-8051-44D3-AD36-21A950DE4AEE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281931A-F13F-4078-A28B-3BEE6EB16113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92AF90-1027-429F-8A21-BD6ADFF33AC6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986FBC-B854-4EEC-ADF0-D643503BB588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5B28F5-51B9-42CB-9128-446E4662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B4CB6-1883-4716-AA95-3EC151AD4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C0ED5EE1-6AF2-41C7-8B7C-EA3DDB805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10C5D7-FC42-437C-96FA-662088C0B8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DEE2349-5A27-413A-AF12-CD0952FF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7D69B5C-033A-4245-9F7E-62F1A790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ACEE4FC-A921-4FF7-B9ED-FA2A407C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3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2AAF8DD-3CD7-4F5F-9997-F7DDDE017668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477F8A5-B91E-4F2A-B17E-491680658A90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F8185B-D579-4E97-A43D-C43E30EC2D08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655041-73F4-47CD-97C9-E82B64530369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A1A25B-2992-4EB3-957C-40D5012E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53BB-DECE-4BFC-932A-B4CBF3C56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5EF6E-7DD2-4D27-B292-961A12803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0DE1E973-9D3B-4BD6-A68C-66909CDF6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FDCBE-D84C-4869-9E41-A429A437C5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3B16576-6217-433A-B071-00F2B6E1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BD8EF0D-9A24-4B74-B6F6-C743856B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EFC443D-0DF1-4D6D-BCD7-9C916838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6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2B89A2D-E51B-4BD0-BE1D-CE0536D33CA7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2AC8AD-3057-460D-B987-403CF6941646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476D2C7-591D-4309-AF0B-61E405E49B03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5FDF7E7-7418-43F8-9936-DD52D80E2D97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FD9A3D-53DE-4FF2-A73D-110A1058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96119-80B1-42EB-8746-5D945256D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AC2FE-7B07-4071-A96C-560CF03AC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6C2E4-D2A7-4CC8-9FD1-0B9A5E0CC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BE58A-2B76-4451-9293-AB6CC5117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Content Placeholder 15">
            <a:extLst>
              <a:ext uri="{FF2B5EF4-FFF2-40B4-BE49-F238E27FC236}">
                <a16:creationId xmlns:a16="http://schemas.microsoft.com/office/drawing/2014/main" id="{BE184D5D-654A-459E-8A02-C6A9257F4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77ED78-3A8D-438C-9EBE-0886D2247F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4690693-F522-4473-97F4-17DF0BB0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EE72C34-B88A-4ABA-9BC4-7D8D4620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87E9843-D740-4E01-87DA-F528288C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5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754DF1A-D5E8-4118-8A36-769F03CC7180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20FA06-DFC7-4998-92F9-67E44C61DC7C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DA0002C-B0A2-4A74-B8F9-F55E2DBEEA1A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16B131-AADE-403A-834D-475464C2BFAA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C26B89-FAAA-445C-83AF-556EDA83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Content Placeholder 15">
            <a:extLst>
              <a:ext uri="{FF2B5EF4-FFF2-40B4-BE49-F238E27FC236}">
                <a16:creationId xmlns:a16="http://schemas.microsoft.com/office/drawing/2014/main" id="{F7376B4C-F580-4483-8ECF-70AB20F83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B33CE-77E0-4542-B76A-1ABE534F87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8A30EF0-6264-449D-8644-E135A861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428D80E-EBE0-4807-843F-045CFC84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C3DCF25-F528-4091-83C6-7895A81F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AA0A187-50E0-4150-A102-86F99B782FD9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7EBCBC7-0717-4D60-A848-7B2D4FA98981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34EF66-20F9-4068-BF65-79DA02A05741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0CF128-63CF-4C14-B113-B51391BC85E2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Content Placeholder 15">
            <a:extLst>
              <a:ext uri="{FF2B5EF4-FFF2-40B4-BE49-F238E27FC236}">
                <a16:creationId xmlns:a16="http://schemas.microsoft.com/office/drawing/2014/main" id="{C853F6F6-EAE6-423B-A39D-E37F024F9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CA706-36E9-41D8-ACB6-8EB5E35C74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5098F93-E390-456F-99EF-E2B508DA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525E63E-A375-4E79-A6E8-B79C2D0F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249BD8A-20CB-4496-BAE6-C7232FF7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3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48E5656-9721-4D77-AADA-4BE7DA19C31A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02F2713-D5DC-4745-BF09-962B4CB71D8A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387BE7-D5C9-4B70-88C8-264377C4A4A4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A7A54B0-9E43-4B45-B64C-EC5FF55A5D9F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7A4FAB-338B-4472-B087-5DF9E0B6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7297-8D7B-4D1D-868C-2A1B9A58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E281D-7D77-41C3-A767-753F2E346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1364343F-9C20-499A-9C33-F245228D4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56F74C-9CE7-4CBF-8E6C-658AF8F98F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A5F7BCF-4593-4E87-BE22-B4AD3B72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12/10/2019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164EC67-2BBE-426C-8D96-0C49973B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B9B61B0-9F3C-498E-AA93-B1F7E827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  <a:prstGeom prst="rect">
            <a:avLst/>
          </a:prstGeo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5F2E7-39BD-4A85-9F3E-5A82EC7B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3CA90-82F4-4FE2-AFE9-63B11ABA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F7E5C-65CA-4118-A02F-BC43AA444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77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12/10/2019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F8B1-6E87-4296-91A5-844238615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4173" y="6356350"/>
            <a:ext cx="802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77507-0F0A-4E68-9FCC-C65C6A7A8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9103" y="6356350"/>
            <a:ext cx="924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9D45C30-91B6-4D37-B3EC-98C0C4E45E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1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0DF5CC-7A73-4821-81FB-A5120E049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500" y="2820988"/>
            <a:ext cx="11126788" cy="1016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Integrated  Healthcare Waste Management Approach for Sustainability</a:t>
            </a:r>
          </a:p>
        </p:txBody>
      </p:sp>
      <p:sp>
        <p:nvSpPr>
          <p:cNvPr id="13315" name="Subtitle 5">
            <a:extLst>
              <a:ext uri="{FF2B5EF4-FFF2-40B4-BE49-F238E27FC236}">
                <a16:creationId xmlns:a16="http://schemas.microsoft.com/office/drawing/2014/main" id="{BA9C569F-DD4E-4EFB-8479-3459C35AD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24288"/>
            <a:ext cx="10515600" cy="731837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From Planning to Implementation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3316" name="Text Placeholder 6">
            <a:extLst>
              <a:ext uri="{FF2B5EF4-FFF2-40B4-BE49-F238E27FC236}">
                <a16:creationId xmlns:a16="http://schemas.microsoft.com/office/drawing/2014/main" id="{7AD7DE9E-A6BA-4A14-B804-51A9157A6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572000"/>
            <a:ext cx="10515600" cy="671513"/>
          </a:xfrm>
        </p:spPr>
        <p:txBody>
          <a:bodyPr/>
          <a:lstStyle/>
          <a:p>
            <a:pPr eaLnBrk="1" hangingPunct="1"/>
            <a:r>
              <a:rPr lang="en-US" altLang="en-US"/>
              <a:t>Dhundi Raj Pathak, PhD</a:t>
            </a:r>
          </a:p>
          <a:p>
            <a:pPr eaLnBrk="1" hangingPunct="1"/>
            <a:r>
              <a:rPr lang="en-US" altLang="en-US"/>
              <a:t>Independent Solid Waste Management Specialist/Geo-environmental Engineer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4D3AE8E-D5DC-4B0F-A869-5D6661AA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650" y="103188"/>
            <a:ext cx="10217150" cy="1268412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From Planning to Implementation: Essential Steps for ISWM – </a:t>
            </a:r>
            <a:r>
              <a:rPr lang="en-US" altLang="en-US" sz="2800">
                <a:solidFill>
                  <a:srgbClr val="FF0000"/>
                </a:solidFill>
              </a:rPr>
              <a:t>Basis of Technology Selection for Infectious Waste Treatment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D1A02-881E-4D5F-8A88-47C4F4624F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12/11/2019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F031C-469B-49B0-858D-14ED7B74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4EFDFA-3DEB-4BD5-A127-7E692D9DDCA5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10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7F3445BC-CC84-4F78-9BCB-E6983FD2E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371600"/>
            <a:ext cx="105425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1CF22B-7EEE-4199-8E95-461295FE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100" y="6330950"/>
            <a:ext cx="625633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IHCWM  Approach for Sustainability: From Planning to Implementation – D. R. </a:t>
            </a:r>
            <a:r>
              <a:rPr lang="en-US" dirty="0" err="1"/>
              <a:t>Pathak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EE6DC74-8BD0-44AA-8E85-F86CA95B1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3" y="142875"/>
            <a:ext cx="10282237" cy="1325563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From Planning to Implementation: Essential Steps for ISWM – </a:t>
            </a:r>
            <a:r>
              <a:rPr lang="en-US" altLang="en-US" sz="2800">
                <a:solidFill>
                  <a:srgbClr val="FF0000"/>
                </a:solidFill>
              </a:rPr>
              <a:t>Alternative Scenarios for Capacity Assessment of Selected Technology for HCW Treatment</a:t>
            </a:r>
            <a:endParaRPr lang="en-US" altLang="en-US" sz="360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C2B57A6-6BE0-401F-8B5D-CBB9516DB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/>
              <a:t>Current Scenario (Status quo):</a:t>
            </a:r>
            <a:r>
              <a:rPr lang="en-GB" altLang="en-US"/>
              <a:t> with current bed number and current bed occupancy with current practices with low level of segregation (for immediate action plan);</a:t>
            </a:r>
            <a:endParaRPr lang="en-US" altLang="en-US"/>
          </a:p>
          <a:p>
            <a:r>
              <a:rPr lang="en-GB" altLang="en-US" b="1"/>
              <a:t>Intermediate Scenario</a:t>
            </a:r>
            <a:r>
              <a:rPr lang="en-GB" altLang="en-US"/>
              <a:t> with current bed number at 100% bed occupancy with 50% risk waste to be treated with improved level of segregation (For mid-term plan);</a:t>
            </a:r>
            <a:endParaRPr lang="en-US" altLang="en-US"/>
          </a:p>
          <a:p>
            <a:r>
              <a:rPr lang="en-GB" altLang="en-US" b="1"/>
              <a:t>Projected Scenario</a:t>
            </a:r>
            <a:r>
              <a:rPr lang="en-GB" altLang="en-US"/>
              <a:t> with projected bed number and 100% bed occupancy with risk waste to be treated after optimal segregation (long-term plan).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E48BD-C065-4B0D-BB49-74C4B56085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12/11/2019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ECAFD-A22E-4901-952A-DDD00990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F86152-4026-4249-8B48-69348544EE32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11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303A640-1139-4805-B4B2-D9836D25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100" y="6330950"/>
            <a:ext cx="625633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IHCWM  Approach for Sustainability: From Planning to Implementation – D. R. </a:t>
            </a:r>
            <a:r>
              <a:rPr lang="en-US" dirty="0" err="1"/>
              <a:t>Pathak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4BABC-C6E6-4ABD-80EB-B28CB21726D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8200" y="6434138"/>
            <a:ext cx="1196975" cy="365125"/>
          </a:xfrm>
        </p:spPr>
        <p:txBody>
          <a:bodyPr/>
          <a:lstStyle/>
          <a:p>
            <a:pPr>
              <a:defRPr/>
            </a:pPr>
            <a:r>
              <a:rPr lang="en-US"/>
              <a:t>12/11/2019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6019-8135-4DC1-A3B4-818FFC78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0663" y="6448425"/>
            <a:ext cx="1025525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FDCBA7-2C20-4187-AD2F-6240FF8B8B49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12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F03338-84E9-4849-9055-30B1503A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100" y="6421438"/>
            <a:ext cx="625633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IHCWM  Approach for Sustainability: From Planning to Implementation – D. R. </a:t>
            </a:r>
            <a:r>
              <a:rPr lang="en-US" dirty="0" err="1"/>
              <a:t>Pathak</a:t>
            </a:r>
            <a:endParaRPr lang="en-US" dirty="0"/>
          </a:p>
        </p:txBody>
      </p:sp>
      <p:sp>
        <p:nvSpPr>
          <p:cNvPr id="24581" name="Title 1">
            <a:extLst>
              <a:ext uri="{FF2B5EF4-FFF2-40B4-BE49-F238E27FC236}">
                <a16:creationId xmlns:a16="http://schemas.microsoft.com/office/drawing/2014/main" id="{3432BD86-840E-47B7-9547-961C7757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3" y="25400"/>
            <a:ext cx="10488612" cy="1098550"/>
          </a:xfrm>
        </p:spPr>
        <p:txBody>
          <a:bodyPr/>
          <a:lstStyle/>
          <a:p>
            <a:r>
              <a:rPr lang="en-US" altLang="en-US" sz="3600"/>
              <a:t>From Planning to Implementation: Essential Steps for ISWM – </a:t>
            </a:r>
            <a:r>
              <a:rPr lang="en-US" altLang="en-US" sz="2800">
                <a:solidFill>
                  <a:srgbClr val="FF0000"/>
                </a:solidFill>
              </a:rPr>
              <a:t>Example of ISWM Strategy and Implementation Plan</a:t>
            </a:r>
            <a:endParaRPr lang="en-US" altLang="en-US" sz="3600">
              <a:solidFill>
                <a:srgbClr val="FF0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97B5FA-D30F-452C-A449-27975F758C79}"/>
              </a:ext>
            </a:extLst>
          </p:cNvPr>
          <p:cNvGraphicFramePr>
            <a:graphicFrameLocks noGrp="1"/>
          </p:cNvGraphicFramePr>
          <p:nvPr/>
        </p:nvGraphicFramePr>
        <p:xfrm>
          <a:off x="182563" y="1176338"/>
          <a:ext cx="11849098" cy="3076716"/>
        </p:xfrm>
        <a:graphic>
          <a:graphicData uri="http://schemas.openxmlformats.org/drawingml/2006/table">
            <a:tbl>
              <a:tblPr/>
              <a:tblGrid>
                <a:gridCol w="415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9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3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5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5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2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5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65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7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102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111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48089">
                <a:tc gridSpan="1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 dirty="0">
                          <a:latin typeface="Times New Roman"/>
                          <a:ea typeface="Times New Roman"/>
                          <a:cs typeface="Nirmala UI"/>
                        </a:rPr>
                        <a:t>रणनैतिक क्षेत्र १ : संगठनात्मक तथा कानुनी संरचना (</a:t>
                      </a:r>
                      <a:r>
                        <a:rPr lang="en-US" sz="1100" b="1" dirty="0">
                          <a:latin typeface="Nirmala UI"/>
                          <a:ea typeface="Times New Roman"/>
                          <a:cs typeface="Mangal"/>
                        </a:rPr>
                        <a:t>Institutional and Legal  Framework</a:t>
                      </a:r>
                      <a:r>
                        <a:rPr lang="ne-NP" sz="1100" b="1" dirty="0">
                          <a:latin typeface="Times New Roman"/>
                          <a:ea typeface="Times New Roman"/>
                          <a:cs typeface="Nirmala UI"/>
                        </a:rPr>
                        <a:t>)</a:t>
                      </a:r>
                      <a:endParaRPr lang="en-US" sz="1100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348">
                <a:tc gridSpan="10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Arial"/>
                          <a:ea typeface="Times New Roman"/>
                          <a:cs typeface="Mangal"/>
                        </a:rPr>
                        <a:t>उद्देश्य </a:t>
                      </a:r>
                      <a:r>
                        <a:rPr lang="en-US" sz="1100" b="1">
                          <a:latin typeface="Arial"/>
                          <a:ea typeface="Times New Roman"/>
                          <a:cs typeface="Mangal"/>
                        </a:rPr>
                        <a:t>1: </a:t>
                      </a:r>
                      <a:r>
                        <a:rPr lang="ne-NP" sz="1100" b="1">
                          <a:latin typeface="Arial"/>
                          <a:ea typeface="Times New Roman"/>
                          <a:cs typeface="Mangal"/>
                        </a:rPr>
                        <a:t>नगरपालिकालाई सक्षम तथा छरितो संगठनकोरूपमा स्थापित गर्ने र स्थायी तथा दिगोरूपमा फोहर ब्यबस्थापन गर्न आबश्यक नीति</a:t>
                      </a:r>
                      <a:r>
                        <a:rPr lang="en-US" sz="1100" b="1">
                          <a:latin typeface="Arial"/>
                          <a:ea typeface="Times New Roman"/>
                          <a:cs typeface="Mangal"/>
                        </a:rPr>
                        <a:t>, </a:t>
                      </a:r>
                      <a:r>
                        <a:rPr lang="ne-NP" sz="1100" b="1">
                          <a:latin typeface="Arial"/>
                          <a:ea typeface="Times New Roman"/>
                          <a:cs typeface="Mangal"/>
                        </a:rPr>
                        <a:t>कानुन</a:t>
                      </a:r>
                      <a:r>
                        <a:rPr lang="en-US" sz="1100" b="1">
                          <a:latin typeface="Arial"/>
                          <a:ea typeface="Times New Roman"/>
                          <a:cs typeface="Mangal"/>
                        </a:rPr>
                        <a:t>, </a:t>
                      </a:r>
                      <a:r>
                        <a:rPr lang="ne-NP" sz="1100" b="1">
                          <a:latin typeface="Arial"/>
                          <a:ea typeface="Times New Roman"/>
                          <a:cs typeface="Mangal"/>
                        </a:rPr>
                        <a:t>रणनीति</a:t>
                      </a:r>
                      <a:r>
                        <a:rPr lang="en-US" sz="1100" b="1">
                          <a:latin typeface="Arial"/>
                          <a:ea typeface="Times New Roman"/>
                          <a:cs typeface="Mangal"/>
                        </a:rPr>
                        <a:t>, </a:t>
                      </a:r>
                      <a:r>
                        <a:rPr lang="ne-NP" sz="1100" b="1">
                          <a:latin typeface="Arial"/>
                          <a:ea typeface="Times New Roman"/>
                          <a:cs typeface="Mangal"/>
                        </a:rPr>
                        <a:t>कार्ययोजना</a:t>
                      </a:r>
                      <a:r>
                        <a:rPr lang="en-US" sz="1100" b="1">
                          <a:latin typeface="Arial"/>
                          <a:ea typeface="Times New Roman"/>
                          <a:cs typeface="Mangal"/>
                        </a:rPr>
                        <a:t>, </a:t>
                      </a:r>
                      <a:r>
                        <a:rPr lang="ne-NP" sz="1100" b="1">
                          <a:latin typeface="Arial"/>
                          <a:ea typeface="Times New Roman"/>
                          <a:cs typeface="Mangal"/>
                        </a:rPr>
                        <a:t>निर्देशिका</a:t>
                      </a:r>
                      <a:r>
                        <a:rPr lang="en-US" sz="1100" b="1">
                          <a:latin typeface="Arial"/>
                          <a:ea typeface="Times New Roman"/>
                          <a:cs typeface="Mangal"/>
                        </a:rPr>
                        <a:t>, </a:t>
                      </a:r>
                      <a:r>
                        <a:rPr lang="ne-NP" sz="1100" b="1">
                          <a:latin typeface="Arial"/>
                          <a:ea typeface="Times New Roman"/>
                          <a:cs typeface="Mangal"/>
                        </a:rPr>
                        <a:t>कार्यविधि आदि तयार गर्ने</a:t>
                      </a:r>
                      <a:r>
                        <a:rPr lang="en-US" sz="1100" b="1">
                          <a:latin typeface="Arial"/>
                          <a:ea typeface="Times New Roman"/>
                          <a:cs typeface="Mangal"/>
                        </a:rPr>
                        <a:t>, </a:t>
                      </a:r>
                      <a:r>
                        <a:rPr lang="ne-NP" sz="1100" b="1">
                          <a:latin typeface="Arial"/>
                          <a:ea typeface="Times New Roman"/>
                          <a:cs typeface="Mangal"/>
                        </a:rPr>
                        <a:t>स्थानीय आबश्यकता अनुसार परिमार्जन गर्ने र अद्यावधिक गर्ने (</a:t>
                      </a:r>
                      <a:r>
                        <a:rPr lang="en-US" sz="1100" b="1">
                          <a:latin typeface="Arial"/>
                          <a:ea typeface="Times New Roman"/>
                          <a:cs typeface="Mangal"/>
                        </a:rPr>
                        <a:t>Objective 1: To enhance the municipality as an effective organization, and develop, update and enforce policies, legislation, guidelines and code of practices to encourage sustainable SWM)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Mangal"/>
                        </a:rPr>
                        <a:t>HH=Households, M=Municipality, C= Community, T=TLO, P= Private Sector, PoG = Province Government, CoG = Central Government H=Hospital, D=Development Partners</a:t>
                      </a: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4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क्र. स.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अल्पकालीनकार्ययोजना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मध्यकालीन/दीर्घकालीन कार्ययोजना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प्रक्षेपित तथ्यांक (२०१९)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लक्ष्य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Mangal"/>
                        </a:rPr>
                        <a:t> (%, </a:t>
                      </a: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संख्या )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प्रस्तावितबजेट (नेरु. 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Mangal"/>
                        </a:rPr>
                        <a:t>'000)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दायित्व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Mangal"/>
                        </a:rPr>
                        <a:t> (Responsibility) 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आधारहरू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7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अल्पकालीन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अल्पकालीन योजनाको लागि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२०२०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२०२१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२०२२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२०२०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२०२१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२०२२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मुख्य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सहयोगी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दर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Mangal"/>
                        </a:rPr>
                        <a:t> (</a:t>
                      </a: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नेरु. )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b="1">
                          <a:latin typeface="Times New Roman"/>
                          <a:ea typeface="Times New Roman"/>
                          <a:cs typeface="Mangal"/>
                        </a:rPr>
                        <a:t>एकाई/सन्दर्भ)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5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 dirty="0">
                          <a:latin typeface="Times New Roman"/>
                          <a:ea typeface="Times New Roman"/>
                          <a:cs typeface="Mangal"/>
                        </a:rPr>
                        <a:t>१</a:t>
                      </a:r>
                      <a:endParaRPr lang="en-US" sz="1100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100">
                          <a:latin typeface="Inherit"/>
                          <a:ea typeface="Times New Roman"/>
                          <a:cs typeface="Mangal"/>
                        </a:rPr>
                        <a:t>नगरपालिकामा फोहरमैला ब्यबस्थापन समिति गठन र सो को लागि निश्चित शाखा/उप-शाखा/एकाई स्थापना गर्ने /</a:t>
                      </a:r>
                      <a:endParaRPr lang="en-US" sz="11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Mangal"/>
                        </a:rPr>
                        <a:t> </a:t>
                      </a:r>
                    </a:p>
                  </a:txBody>
                  <a:tcPr marL="41791" marR="41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Mangal"/>
                        </a:rPr>
                        <a:t> </a:t>
                      </a: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Mangal"/>
                        </a:rPr>
                        <a:t>100%</a:t>
                      </a: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Mangal"/>
                        </a:rPr>
                        <a:t>100%</a:t>
                      </a: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Mangal"/>
                        </a:rPr>
                        <a:t>100%</a:t>
                      </a: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Mangal"/>
                        </a:rPr>
                        <a:t>               20 </a:t>
                      </a: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Mangal"/>
                        </a:rPr>
                        <a:t>               20 </a:t>
                      </a: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Mangal"/>
                        </a:rPr>
                        <a:t>                 20 </a:t>
                      </a: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Mangal"/>
                        </a:rPr>
                        <a:t>M</a:t>
                      </a: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Mangal"/>
                        </a:rPr>
                        <a:t>HH, TLO, P</a:t>
                      </a: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Mangal"/>
                        </a:rPr>
                        <a:t>20000</a:t>
                      </a: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Mangal"/>
                        </a:rPr>
                        <a:t>Rs/Annum</a:t>
                      </a:r>
                    </a:p>
                  </a:txBody>
                  <a:tcPr marL="41791" marR="41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5CFEFC5-CFB9-43CE-BFDD-5F78211EBDD9}"/>
              </a:ext>
            </a:extLst>
          </p:cNvPr>
          <p:cNvGraphicFramePr>
            <a:graphicFrameLocks noGrp="1"/>
          </p:cNvGraphicFramePr>
          <p:nvPr/>
        </p:nvGraphicFramePr>
        <p:xfrm>
          <a:off x="157163" y="4362450"/>
          <a:ext cx="11874500" cy="2071687"/>
        </p:xfrm>
        <a:graphic>
          <a:graphicData uri="http://schemas.openxmlformats.org/drawingml/2006/table">
            <a:tbl>
              <a:tblPr/>
              <a:tblGrid>
                <a:gridCol w="42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6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8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3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32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3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6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42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9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702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2311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04932">
                <a:tc gridSpan="1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 dirty="0">
                          <a:latin typeface="Times New Roman"/>
                          <a:ea typeface="Times New Roman"/>
                          <a:cs typeface="Mangal"/>
                        </a:rPr>
                        <a:t>उद्देश्य ४: स्वास्थ्यजन्य फोहर र विशेष हानिकारक फोहर (जस्तै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Mangal"/>
                        </a:rPr>
                        <a:t>, </a:t>
                      </a:r>
                      <a:r>
                        <a:rPr lang="ne-NP" sz="1000" b="1" dirty="0">
                          <a:latin typeface="Times New Roman"/>
                          <a:ea typeface="Times New Roman"/>
                          <a:cs typeface="Mangal"/>
                        </a:rPr>
                        <a:t>उद्योग धन्दाबाट निस्किने हानिकारक फोहर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Mangal"/>
                        </a:rPr>
                        <a:t>, </a:t>
                      </a:r>
                      <a:r>
                        <a:rPr lang="ne-NP" sz="1000" b="1" dirty="0">
                          <a:latin typeface="Times New Roman"/>
                          <a:ea typeface="Times New Roman"/>
                          <a:cs typeface="Mangal"/>
                        </a:rPr>
                        <a:t>मरेका जनावरहरु आदि) मापदण्ड अनुरूप सुरक्षित व्यवस्थापनको लागिमापदण्ड कार्यान्वयन, नियन्त्रण तथा नियमन गर्ने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Mangal"/>
                        </a:rPr>
                        <a:t>  (Objective 4: To implement, control and regulate</a:t>
                      </a:r>
                      <a:r>
                        <a:rPr lang="ne-NP" sz="1000" b="1" dirty="0"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Mangal"/>
                        </a:rPr>
                        <a:t>for safe management of healthcare waste, special and hazardous waste according to standards)</a:t>
                      </a:r>
                      <a:endParaRPr lang="en-US" sz="1000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75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क्र. स.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 dirty="0">
                          <a:latin typeface="Times New Roman"/>
                          <a:ea typeface="Times New Roman"/>
                          <a:cs typeface="Mangal"/>
                        </a:rPr>
                        <a:t>अल्पकालीन कार्ययोजना</a:t>
                      </a:r>
                      <a:endParaRPr lang="en-US" sz="1000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मध्यकालीन/दीर्घकालीन कार्ययोजना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प्रक्षेपित तथ्यांक (२०१९)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लक्ष्य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Mangal"/>
                        </a:rPr>
                        <a:t> (%, </a:t>
                      </a: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संख्या )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प्रस्तावित बजेट (नेरु. 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Mangal"/>
                        </a:rPr>
                        <a:t>'000)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दायित्व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Mangal"/>
                        </a:rPr>
                        <a:t> (Responsibility) 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 dirty="0">
                          <a:latin typeface="Times New Roman"/>
                          <a:ea typeface="Times New Roman"/>
                          <a:cs typeface="Mangal"/>
                        </a:rPr>
                        <a:t>आधारहरू</a:t>
                      </a:r>
                      <a:endParaRPr lang="en-US" sz="1000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 dirty="0">
                          <a:latin typeface="Times New Roman"/>
                          <a:ea typeface="Times New Roman"/>
                          <a:cs typeface="Mangal"/>
                        </a:rPr>
                        <a:t>अल्पकालीन</a:t>
                      </a:r>
                      <a:endParaRPr lang="en-US" sz="1000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 dirty="0">
                          <a:latin typeface="Times New Roman"/>
                          <a:ea typeface="Times New Roman"/>
                          <a:cs typeface="Mangal"/>
                        </a:rPr>
                        <a:t>अल्पकालीन योजनाको लागि</a:t>
                      </a:r>
                      <a:endParaRPr lang="en-US" sz="1000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२०२०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२०२१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२०२२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२०२०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२०२१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२०२२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मुख्य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सहयोगी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दर</a:t>
                      </a:r>
                      <a:r>
                        <a:rPr lang="en-US" sz="1000" b="1">
                          <a:latin typeface="Times New Roman"/>
                          <a:ea typeface="Times New Roman"/>
                          <a:cs typeface="Mangal"/>
                        </a:rPr>
                        <a:t> (</a:t>
                      </a: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नेरु. )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b="1">
                          <a:latin typeface="Times New Roman"/>
                          <a:ea typeface="Times New Roman"/>
                          <a:cs typeface="Mangal"/>
                        </a:rPr>
                        <a:t>एकाई/सन्दर्भ)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9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>
                          <a:latin typeface="Times New Roman"/>
                          <a:ea typeface="Times New Roman"/>
                          <a:cs typeface="Mangal"/>
                        </a:rPr>
                        <a:t>१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>
                          <a:latin typeface="Inherit"/>
                          <a:ea typeface="Times New Roman"/>
                          <a:cs typeface="Mangal"/>
                        </a:rPr>
                        <a:t>अस्पतालजन्य फोहरको उचित व्यवस्थापनलाई अनिबार्य गराउने तथा सहजीकरण गर्ने /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 </a:t>
                      </a: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 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Mangal"/>
                        </a:rPr>
                        <a:t>50%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Mangal"/>
                        </a:rPr>
                        <a:t>50%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Mangal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               50 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               50 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                  -   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H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M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100000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per Annum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>
                          <a:latin typeface="Times New Roman"/>
                          <a:ea typeface="Times New Roman"/>
                          <a:cs typeface="Mangal"/>
                        </a:rPr>
                        <a:t>२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e-NP" sz="1000" dirty="0">
                          <a:latin typeface="Inherit"/>
                          <a:ea typeface="Times New Roman"/>
                          <a:cs typeface="Mangal"/>
                        </a:rPr>
                        <a:t>हरेक स्वास्थ्य संस्थाहरुमा फोहरमैला ब्यबस्थापन समिति गठन गर्न र साथै फोहरमैला ब्यबस्थापनको लागि प्रस्ट कार्य विवरण सहित फोहर ब्यबस्थापन अधिकृतको नियुक्तिकोलागि अनिबार्य गराउने /</a:t>
                      </a:r>
                      <a:endParaRPr lang="en-US" sz="1000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Mangal"/>
                        </a:rPr>
                        <a:t> </a:t>
                      </a:r>
                    </a:p>
                  </a:txBody>
                  <a:tcPr marL="41455" marR="414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 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Mangal"/>
                        </a:rPr>
                        <a:t>100%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Mangal"/>
                        </a:rPr>
                        <a:t>100%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Times New Roman"/>
                          <a:cs typeface="Mangal"/>
                        </a:rPr>
                        <a:t>100%</a:t>
                      </a:r>
                      <a:endParaRPr lang="en-US" sz="100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             748 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             748 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               748 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H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M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Mangal"/>
                        </a:rPr>
                        <a:t>747500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Mangal"/>
                        </a:rPr>
                        <a:t>Rs/Annum (salary of waste coordinator, 1 other staffs and 15% overhead cost)</a:t>
                      </a:r>
                    </a:p>
                  </a:txBody>
                  <a:tcPr marL="41455" marR="414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21EB7E-0A74-489D-9ECE-E6D7B1D6215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12/11/2019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941C9-9D18-4C61-B59A-CA8C3BFD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EE18B0-CB59-474F-B3E3-8F366CFC5E73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13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84FD6E-060A-40BC-8864-1B286EC58BB7}"/>
              </a:ext>
            </a:extLst>
          </p:cNvPr>
          <p:cNvSpPr txBox="1">
            <a:spLocks/>
          </p:cNvSpPr>
          <p:nvPr/>
        </p:nvSpPr>
        <p:spPr>
          <a:xfrm>
            <a:off x="1071563" y="25400"/>
            <a:ext cx="10488612" cy="1398588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From Planning to Implementation: Essential Steps for ISWM – 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Example of Allocation of Resources for ISWM infrastructures and Operation</a:t>
            </a:r>
            <a:endParaRPr lang="en-US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A47C1CC-284B-49FB-BB38-53CFBB79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100" y="6381750"/>
            <a:ext cx="625633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IHCWM  Approach for Sustainability: From Planning to Implementation – D. R. </a:t>
            </a:r>
            <a:r>
              <a:rPr lang="en-US" dirty="0" err="1"/>
              <a:t>Pathak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856708-139F-43B1-9BD0-A9FEC69A9A34}"/>
              </a:ext>
            </a:extLst>
          </p:cNvPr>
          <p:cNvGraphicFramePr>
            <a:graphicFrameLocks noGrp="1"/>
          </p:cNvGraphicFramePr>
          <p:nvPr/>
        </p:nvGraphicFramePr>
        <p:xfrm>
          <a:off x="261938" y="1433513"/>
          <a:ext cx="11495088" cy="4987928"/>
        </p:xfrm>
        <a:graphic>
          <a:graphicData uri="http://schemas.openxmlformats.org/drawingml/2006/table">
            <a:tbl>
              <a:tblPr/>
              <a:tblGrid>
                <a:gridCol w="3971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7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7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91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Type of funding sources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No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Rate (NPR/Year)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Estimated revenue (NRs. in 000), if collected from 40% HHS and other sources by the end of 2022 with 10% annual increment in charge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२०२०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२०२१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२०२२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09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Grant received from Central Government 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Municipal budget in SWM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२०००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२०००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१०००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Households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15,753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१२००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2878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5112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8717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Hotels 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FF0000"/>
                          </a:solidFill>
                          <a:latin typeface="Nirmala UI"/>
                        </a:rPr>
                        <a:t>१२३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३६००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66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116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195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Shops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FF0000"/>
                          </a:solidFill>
                          <a:latin typeface="Nirmala UI"/>
                        </a:rPr>
                        <a:t>१५००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१२००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270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473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794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Industries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६०००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0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0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0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Government and non-government offices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FF0000"/>
                          </a:solidFill>
                          <a:latin typeface="Nirmala UI"/>
                        </a:rPr>
                        <a:t>१००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१२००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18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32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53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Educaional Institutions (Schools, Colleges, training institute etc.)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FF0000"/>
                          </a:solidFill>
                          <a:latin typeface="Nirmala UI"/>
                        </a:rPr>
                        <a:t>६४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१२००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12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20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34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Medical (Hospitals and Clinics)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FF0000"/>
                          </a:solidFill>
                          <a:latin typeface="Nirmala UI"/>
                        </a:rPr>
                        <a:t>२३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६०००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21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36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61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Others (Slaughter house)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FF0000"/>
                          </a:solidFill>
                          <a:latin typeface="Nirmala UI"/>
                        </a:rPr>
                        <a:t>१५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४८००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11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19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32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Revenue from recyclable materials (NRs./year, 000)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१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55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148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187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Revenue from comost products (NRs./year, 000)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ne-NP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१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17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25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43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Grant from development partners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0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0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0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Others 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0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0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0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1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5347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7980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11116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45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fundfor short-term, mid-term and long-term activities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irmala UI"/>
                        </a:rPr>
                        <a:t> 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Nirmala UI"/>
                        </a:rPr>
                        <a:t>24443</a:t>
                      </a:r>
                    </a:p>
                  </a:txBody>
                  <a:tcPr marL="7741" marR="7741" marT="77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4E6FD-937F-4DF0-B0C7-0677CE4721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12/11/2019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00CA2-62D5-4BF4-B20B-E649899A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AE3AB5-FFBA-485C-A40E-0C69E1E787CB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14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749370-80BF-485A-8F1C-9DA0611B9D80}"/>
              </a:ext>
            </a:extLst>
          </p:cNvPr>
          <p:cNvSpPr txBox="1">
            <a:spLocks/>
          </p:cNvSpPr>
          <p:nvPr/>
        </p:nvSpPr>
        <p:spPr>
          <a:xfrm>
            <a:off x="195263" y="822325"/>
            <a:ext cx="11852275" cy="55784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latin typeface="Calibri" pitchFamily="34" charset="0"/>
                <a:cs typeface="+mn-cs"/>
              </a:rPr>
              <a:t>Political will/vision/confident  </a:t>
            </a:r>
            <a:r>
              <a:rPr lang="en-US" kern="0" dirty="0">
                <a:latin typeface="Calibri" pitchFamily="34" charset="0"/>
                <a:cs typeface="+mn-cs"/>
              </a:rPr>
              <a:t>to solve the problem of waste management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 err="1">
                <a:latin typeface="Calibri" pitchFamily="34" charset="0"/>
                <a:cs typeface="+mn-cs"/>
              </a:rPr>
              <a:t>SWM</a:t>
            </a:r>
            <a:r>
              <a:rPr lang="en-US" kern="0" dirty="0">
                <a:latin typeface="Calibri" pitchFamily="34" charset="0"/>
                <a:cs typeface="+mn-cs"/>
              </a:rPr>
              <a:t> should recognize  as </a:t>
            </a:r>
            <a:r>
              <a:rPr lang="en-US" b="1" kern="0" dirty="0">
                <a:latin typeface="Calibri" pitchFamily="34" charset="0"/>
                <a:cs typeface="+mn-cs"/>
              </a:rPr>
              <a:t>Urban Infrastructures </a:t>
            </a:r>
            <a:r>
              <a:rPr lang="en-US" b="1" kern="0" dirty="0">
                <a:latin typeface="Calibri" pitchFamily="34" charset="0"/>
                <a:cs typeface="Arial" charset="0"/>
              </a:rPr>
              <a:t>with </a:t>
            </a:r>
            <a:r>
              <a:rPr lang="en-US" b="1" kern="0" dirty="0">
                <a:latin typeface="Calibri" pitchFamily="34" charset="0"/>
                <a:cs typeface="+mn-cs"/>
              </a:rPr>
              <a:t>realistic plans </a:t>
            </a:r>
            <a:r>
              <a:rPr lang="en-US" kern="0" dirty="0">
                <a:latin typeface="Calibri" pitchFamily="34" charset="0"/>
                <a:cs typeface="+mn-cs"/>
              </a:rPr>
              <a:t>and</a:t>
            </a:r>
            <a:r>
              <a:rPr lang="en-US" b="1" kern="0" dirty="0">
                <a:latin typeface="Calibri" pitchFamily="34" charset="0"/>
                <a:cs typeface="+mn-cs"/>
              </a:rPr>
              <a:t> targets</a:t>
            </a:r>
            <a:r>
              <a:rPr lang="en-US" kern="0" dirty="0">
                <a:latin typeface="Calibri" pitchFamily="34" charset="0"/>
                <a:cs typeface="+mn-cs"/>
              </a:rPr>
              <a:t> (Don’t consider </a:t>
            </a:r>
            <a:r>
              <a:rPr lang="en-US" kern="0" dirty="0" err="1">
                <a:latin typeface="Calibri" pitchFamily="34" charset="0"/>
                <a:cs typeface="+mn-cs"/>
              </a:rPr>
              <a:t>SWM</a:t>
            </a:r>
            <a:r>
              <a:rPr lang="en-US" kern="0" dirty="0">
                <a:latin typeface="Calibri" pitchFamily="34" charset="0"/>
                <a:cs typeface="+mn-cs"/>
              </a:rPr>
              <a:t> as </a:t>
            </a:r>
            <a:r>
              <a:rPr lang="en-US" b="1" kern="0" dirty="0">
                <a:solidFill>
                  <a:srgbClr val="FF0000"/>
                </a:solidFill>
                <a:latin typeface="Calibri" pitchFamily="34" charset="0"/>
                <a:cs typeface="+mn-cs"/>
              </a:rPr>
              <a:t>Crisis Management</a:t>
            </a:r>
            <a:r>
              <a:rPr lang="en-US" kern="0" dirty="0">
                <a:latin typeface="Calibri" pitchFamily="34" charset="0"/>
                <a:cs typeface="+mn-cs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 pitchFamily="34" charset="0"/>
                <a:cs typeface="Arial" charset="0"/>
              </a:rPr>
              <a:t>O</a:t>
            </a:r>
            <a:r>
              <a:rPr lang="en-US" dirty="0">
                <a:latin typeface="Arial" charset="0"/>
                <a:cs typeface="Arial" charset="0"/>
              </a:rPr>
              <a:t>nce ready </a:t>
            </a:r>
            <a:r>
              <a:rPr lang="en-US" b="1" dirty="0">
                <a:latin typeface="Arial" charset="0"/>
                <a:cs typeface="Arial" charset="0"/>
              </a:rPr>
              <a:t>SWM strategy and plan</a:t>
            </a:r>
            <a:r>
              <a:rPr lang="en-US" dirty="0">
                <a:latin typeface="Arial" charset="0"/>
                <a:cs typeface="Arial" charset="0"/>
              </a:rPr>
              <a:t>, early steps include </a:t>
            </a:r>
            <a:r>
              <a:rPr lang="en-US" b="1" dirty="0">
                <a:latin typeface="Arial" charset="0"/>
                <a:cs typeface="Arial" charset="0"/>
              </a:rPr>
              <a:t>extending collection to the whole city,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cs typeface="Arial" charset="0"/>
              </a:rPr>
              <a:t>phasing out open dumps </a:t>
            </a:r>
            <a:r>
              <a:rPr lang="en-US" dirty="0">
                <a:latin typeface="Arial" charset="0"/>
                <a:cs typeface="Arial" charset="0"/>
              </a:rPr>
              <a:t>and </a:t>
            </a:r>
            <a:r>
              <a:rPr lang="en-US" b="1" dirty="0">
                <a:latin typeface="Arial" charset="0"/>
                <a:cs typeface="Arial" charset="0"/>
              </a:rPr>
              <a:t>replacing them with controlled disposal sites</a:t>
            </a:r>
            <a:r>
              <a:rPr lang="en-US" dirty="0">
                <a:latin typeface="Arial" charset="0"/>
                <a:cs typeface="Arial" charset="0"/>
              </a:rPr>
              <a:t>,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dirty="0">
                <a:latin typeface="Arial" charset="0"/>
                <a:cs typeface="Arial" charset="0"/>
              </a:rPr>
              <a:t>Noted that the infectious waste first needs to be neutralized. HCW - once treated - can be sent to the municipal waste system for further recovery and management ……</a:t>
            </a:r>
            <a:r>
              <a:rPr lang="en-US" b="1" dirty="0">
                <a:latin typeface="Arial" charset="0"/>
                <a:cs typeface="Arial" charset="0"/>
              </a:rPr>
              <a:t>But Not ENOUGH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An ISWM approach should focus on</a:t>
            </a:r>
            <a:r>
              <a:rPr lang="en-US" b="1" dirty="0">
                <a:latin typeface="Arial" charset="0"/>
                <a:cs typeface="Arial" charset="0"/>
              </a:rPr>
              <a:t> resource recovery  </a:t>
            </a:r>
            <a:r>
              <a:rPr lang="en-US" dirty="0">
                <a:latin typeface="Arial" charset="0"/>
                <a:cs typeface="Arial" charset="0"/>
              </a:rPr>
              <a:t>and</a:t>
            </a:r>
            <a:r>
              <a:rPr lang="en-US" b="1" dirty="0">
                <a:latin typeface="Arial" charset="0"/>
                <a:cs typeface="Arial" charset="0"/>
              </a:rPr>
              <a:t> financial sustainability </a:t>
            </a:r>
            <a:r>
              <a:rPr lang="en-US" dirty="0">
                <a:latin typeface="Arial" charset="0"/>
                <a:cs typeface="Arial" charset="0"/>
              </a:rPr>
              <a:t>(provision of SWM service fees and revenue generation)</a:t>
            </a:r>
            <a:endParaRPr lang="en-US" kern="0" dirty="0"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Encouraging proactive participation of all stakeholders – </a:t>
            </a:r>
            <a:r>
              <a:rPr lang="en-US" b="1" dirty="0" err="1">
                <a:latin typeface="Arial" charset="0"/>
                <a:cs typeface="Arial" charset="0"/>
              </a:rPr>
              <a:t>PPPP</a:t>
            </a:r>
            <a:r>
              <a:rPr lang="en-US" b="1" dirty="0">
                <a:latin typeface="Arial" charset="0"/>
                <a:cs typeface="Arial" charset="0"/>
              </a:rPr>
              <a:t> (4P) Model,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Establish </a:t>
            </a:r>
            <a:r>
              <a:rPr lang="en-US" b="1" dirty="0">
                <a:latin typeface="Arial" charset="0"/>
                <a:cs typeface="Arial" charset="0"/>
              </a:rPr>
              <a:t>formal material collection and recovery system </a:t>
            </a:r>
            <a:r>
              <a:rPr lang="en-US" dirty="0">
                <a:latin typeface="Arial" charset="0"/>
                <a:cs typeface="Arial" charset="0"/>
              </a:rPr>
              <a:t>by constructing </a:t>
            </a:r>
            <a:r>
              <a:rPr lang="en-US" b="1" dirty="0">
                <a:latin typeface="Arial" charset="0"/>
                <a:cs typeface="Arial" charset="0"/>
              </a:rPr>
              <a:t>MRF </a:t>
            </a:r>
            <a:r>
              <a:rPr lang="en-US" dirty="0">
                <a:latin typeface="Arial" charset="0"/>
                <a:cs typeface="Arial" charset="0"/>
              </a:rPr>
              <a:t>in partnership with community and private sectors with </a:t>
            </a:r>
            <a:r>
              <a:rPr lang="en-US" b="1" dirty="0">
                <a:latin typeface="Arial" charset="0"/>
                <a:cs typeface="Arial" charset="0"/>
              </a:rPr>
              <a:t>improvement and scaling up of technology  </a:t>
            </a:r>
            <a:r>
              <a:rPr lang="en-US" dirty="0">
                <a:latin typeface="Arial" charset="0"/>
                <a:cs typeface="Arial" charset="0"/>
              </a:rPr>
              <a:t>and providing </a:t>
            </a:r>
            <a:r>
              <a:rPr lang="en-US" b="1" dirty="0">
                <a:latin typeface="Arial" charset="0"/>
                <a:cs typeface="Arial" charset="0"/>
              </a:rPr>
              <a:t>opportunities to set up recycling industry</a:t>
            </a:r>
            <a:r>
              <a:rPr lang="en-US" dirty="0">
                <a:latin typeface="Arial" charset="0"/>
                <a:cs typeface="Arial" charset="0"/>
              </a:rPr>
              <a:t>,</a:t>
            </a:r>
            <a:endParaRPr lang="en-US" kern="0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 pitchFamily="34" charset="0"/>
                <a:cs typeface="+mn-cs"/>
              </a:rPr>
              <a:t>Choice of Technology -Right data, realistic plan, ground reality (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Think about nature of waste prior to adopt TECHNOLOGY</a:t>
            </a:r>
            <a:r>
              <a:rPr lang="en-US" sz="1400" dirty="0">
                <a:latin typeface="Arial" charset="0"/>
                <a:cs typeface="Arial" charset="0"/>
              </a:rPr>
              <a:t>)</a:t>
            </a:r>
            <a:endParaRPr lang="en-US" sz="1600" dirty="0">
              <a:latin typeface="Arial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Imperfect copy of WM technology may not work but CUSTOMIZE it to maximize recovery of resources 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– THINK GLOBALLY, DO LOCALLY</a:t>
            </a:r>
            <a:endParaRPr lang="en-US" b="1" kern="0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b="1" kern="0" dirty="0">
                <a:latin typeface="Calibri" pitchFamily="34" charset="0"/>
                <a:cs typeface="+mn-cs"/>
              </a:rPr>
              <a:t>Education</a:t>
            </a:r>
            <a:r>
              <a:rPr lang="en-US" kern="0" dirty="0">
                <a:latin typeface="Calibri" pitchFamily="34" charset="0"/>
                <a:cs typeface="+mn-cs"/>
              </a:rPr>
              <a:t> together with </a:t>
            </a:r>
            <a:r>
              <a:rPr lang="en-US" b="1" kern="0" dirty="0">
                <a:latin typeface="Calibri" pitchFamily="34" charset="0"/>
                <a:cs typeface="+mn-cs"/>
              </a:rPr>
              <a:t>enforcement of law</a:t>
            </a:r>
            <a:endParaRPr lang="en-US" kern="0" dirty="0">
              <a:latin typeface="+mn-lt"/>
              <a:cs typeface="+mn-cs"/>
            </a:endParaRPr>
          </a:p>
        </p:txBody>
      </p:sp>
      <p:sp>
        <p:nvSpPr>
          <p:cNvPr id="26629" name="Title 1">
            <a:extLst>
              <a:ext uri="{FF2B5EF4-FFF2-40B4-BE49-F238E27FC236}">
                <a16:creationId xmlns:a16="http://schemas.microsoft.com/office/drawing/2014/main" id="{17C88681-74A6-4D81-B6E7-B0A3CD8E4A9F}"/>
              </a:ext>
            </a:extLst>
          </p:cNvPr>
          <p:cNvSpPr>
            <a:spLocks/>
          </p:cNvSpPr>
          <p:nvPr/>
        </p:nvSpPr>
        <p:spPr bwMode="auto">
          <a:xfrm>
            <a:off x="1214438" y="68263"/>
            <a:ext cx="97234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3600" b="1">
                <a:latin typeface="Calibri" panose="020F0502020204030204" pitchFamily="34" charset="0"/>
              </a:rPr>
              <a:t>Key to Success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9FE85DB-3508-44B8-B31F-509E1952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100" y="6330950"/>
            <a:ext cx="625633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IHCWM  Approach for Sustainability: From Planning to Implementation – D. R. </a:t>
            </a:r>
            <a:r>
              <a:rPr lang="en-US" dirty="0" err="1"/>
              <a:t>Pathak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B292D-32FA-44B1-AE1A-E30A752E36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12/11/2019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F04AC-D9F6-4B4A-BC96-5D2BAF9F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CD4BC0-EB38-498E-B2FB-643CE0FEF86D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15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087D2-A623-464A-B93C-12A84AD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100" y="6330950"/>
            <a:ext cx="625633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IHCWM  Approach for Sustainability: From Planning to Implementation – D. R. </a:t>
            </a:r>
            <a:r>
              <a:rPr lang="en-US" dirty="0" err="1"/>
              <a:t>Pathak</a:t>
            </a:r>
            <a:endParaRPr lang="en-US" dirty="0"/>
          </a:p>
        </p:txBody>
      </p:sp>
      <p:pic>
        <p:nvPicPr>
          <p:cNvPr id="27653" name="Picture 5" descr="IMG_1178">
            <a:extLst>
              <a:ext uri="{FF2B5EF4-FFF2-40B4-BE49-F238E27FC236}">
                <a16:creationId xmlns:a16="http://schemas.microsoft.com/office/drawing/2014/main" id="{E9B9447A-475D-4C53-BDFB-31D02249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11163"/>
            <a:ext cx="44529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IMG_1288">
            <a:extLst>
              <a:ext uri="{FF2B5EF4-FFF2-40B4-BE49-F238E27FC236}">
                <a16:creationId xmlns:a16="http://schemas.microsoft.com/office/drawing/2014/main" id="{FCE17C2A-C17B-4168-8ADC-17D885DF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9738"/>
            <a:ext cx="3857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697E11E3-676B-45FF-9231-1BE48F2F3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4025900"/>
            <a:ext cx="46450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Thank You Very Much !</a:t>
            </a: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CE9C833A-B532-4684-A301-B8DAF0115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843463"/>
            <a:ext cx="6351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600" u="sng"/>
              <a:t>For any suggestions/comments</a:t>
            </a:r>
          </a:p>
          <a:p>
            <a:pPr eaLnBrk="1" hangingPunct="1"/>
            <a:r>
              <a:rPr lang="en-US" altLang="ja-JP"/>
              <a:t>D. R. Pathak, PhD</a:t>
            </a:r>
          </a:p>
          <a:p>
            <a:pPr eaLnBrk="1" hangingPunct="1"/>
            <a:r>
              <a:rPr lang="en-US" altLang="ja-JP"/>
              <a:t>Independent SWM Specialist</a:t>
            </a:r>
            <a:endParaRPr lang="en-US" altLang="ja-JP" sz="1600"/>
          </a:p>
          <a:p>
            <a:pPr eaLnBrk="1" hangingPunct="1"/>
            <a:r>
              <a:rPr lang="en-US" altLang="ja-JP"/>
              <a:t>Engineering Study &amp; Research Centre</a:t>
            </a:r>
            <a:r>
              <a:rPr lang="en-US" altLang="ja-JP" sz="1600"/>
              <a:t> </a:t>
            </a:r>
          </a:p>
          <a:p>
            <a:pPr eaLnBrk="1" hangingPunct="1"/>
            <a:r>
              <a:rPr lang="en-US" altLang="ja-JP" sz="1600"/>
              <a:t>Email: drpathak@esarcnepal.com</a:t>
            </a:r>
            <a:endParaRPr lang="en-US" altLang="en-US" sz="1600">
              <a:ea typeface="MS PGothic" panose="020B0600070205080204" pitchFamily="34" charset="-128"/>
            </a:endParaRPr>
          </a:p>
        </p:txBody>
      </p:sp>
      <p:pic>
        <p:nvPicPr>
          <p:cNvPr id="27657" name="Picture 9" descr="E:\All photographs _2006-2014\Mankamana photograps\DSC06181.JPG">
            <a:extLst>
              <a:ext uri="{FF2B5EF4-FFF2-40B4-BE49-F238E27FC236}">
                <a16:creationId xmlns:a16="http://schemas.microsoft.com/office/drawing/2014/main" id="{A47C6C98-EC09-41A5-A101-3E7E0561D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34861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>
            <a:extLst>
              <a:ext uri="{FF2B5EF4-FFF2-40B4-BE49-F238E27FC236}">
                <a16:creationId xmlns:a16="http://schemas.microsoft.com/office/drawing/2014/main" id="{6B70BCD6-FA58-424F-B03F-8DB7EC03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142875"/>
            <a:ext cx="10085387" cy="1325563"/>
          </a:xfrm>
        </p:spPr>
        <p:txBody>
          <a:bodyPr/>
          <a:lstStyle/>
          <a:p>
            <a:pPr eaLnBrk="1" hangingPunct="1"/>
            <a:r>
              <a:rPr lang="en-US" altLang="en-US" sz="4000"/>
              <a:t>Things to Be Considered for ISWM-From Planning to Implementation</a:t>
            </a:r>
          </a:p>
        </p:txBody>
      </p:sp>
      <p:sp>
        <p:nvSpPr>
          <p:cNvPr id="14339" name="Content Placeholder 7">
            <a:extLst>
              <a:ext uri="{FF2B5EF4-FFF2-40B4-BE49-F238E27FC236}">
                <a16:creationId xmlns:a16="http://schemas.microsoft.com/office/drawing/2014/main" id="{3765E242-64C2-45D0-A0BC-72B0185F3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775"/>
            <a:ext cx="10515600" cy="4768850"/>
          </a:xfrm>
        </p:spPr>
        <p:txBody>
          <a:bodyPr/>
          <a:lstStyle/>
          <a:p>
            <a:pPr marL="228600" lvl="1" eaLnBrk="1" hangingPunct="1">
              <a:spcBef>
                <a:spcPts val="1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Current collect and dump approach in municipalities of Nepal needs to be changed to ISWM with maximum resource recovery however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primary objective of HCWM is to protect public health and the environment,</a:t>
            </a:r>
          </a:p>
          <a:p>
            <a:pPr marL="228600" lvl="1" eaLnBrk="1" hangingPunct="1">
              <a:spcBef>
                <a:spcPts val="1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All HCFs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are legally and financially responsible for treating infectious waste themselves to minimize risks of infections/disease transmissions,  </a:t>
            </a:r>
          </a:p>
          <a:p>
            <a:pPr marL="228600" lvl="1" eaLnBrk="1" hangingPunct="1">
              <a:spcBef>
                <a:spcPts val="1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All the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HCW once treated, can be sent to municipal waste management system for further management including resource recovery and final disposal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close coordination/collaboration with local government,</a:t>
            </a:r>
          </a:p>
          <a:p>
            <a:pPr marL="228600" lvl="1" eaLnBrk="1" hangingPunct="1">
              <a:spcBef>
                <a:spcPts val="100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Baseline data (e.g. waste generation and composition) are essential for design of ISWM system including technology selection, capacity assessment and budgeting</a:t>
            </a:r>
          </a:p>
          <a:p>
            <a:pPr algn="just" eaLnBrk="1" hangingPunct="1"/>
            <a:endParaRPr lang="en-US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D500C7D-527A-403C-A196-7B869516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IHCWM  Approach for Sustainability: From Planning to Implementation – D. R. </a:t>
            </a:r>
            <a:r>
              <a:rPr lang="en-US" dirty="0" err="1"/>
              <a:t>Pathak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C3EF874-F144-49A7-BBC0-58054F61D89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12/11/2019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7058C78-FB47-488F-8C29-1CE87FCF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1A8F02-52BA-4F78-B192-A3045BD18AFF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2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470A225-3C99-4FD7-A337-92F2B562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038" y="130175"/>
            <a:ext cx="9796462" cy="9794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Essential Steps in Integrated Waste Management Planning and Implementation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75399-99A2-4BDA-86A6-4C7EFDEBAE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12/11/2019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F1F52-2FF7-46E6-89C9-789029DE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F1E01F-99D3-4D1B-961A-7CD67120ED4B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3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928A46-3269-48EE-AE4D-CE602FD0FE28}"/>
              </a:ext>
            </a:extLst>
          </p:cNvPr>
          <p:cNvGraphicFramePr/>
          <p:nvPr/>
        </p:nvGraphicFramePr>
        <p:xfrm>
          <a:off x="368207" y="1162593"/>
          <a:ext cx="11466741" cy="515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B91ECC80-9F7B-493C-897D-01C193EB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IHCWM  Approach for Sustainability: From Planning to Implementation – D. R. </a:t>
            </a:r>
            <a:r>
              <a:rPr lang="en-US" dirty="0" err="1"/>
              <a:t>Pathak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>
            <a:extLst>
              <a:ext uri="{FF2B5EF4-FFF2-40B4-BE49-F238E27FC236}">
                <a16:creationId xmlns:a16="http://schemas.microsoft.com/office/drawing/2014/main" id="{4180333C-1724-4CC9-B357-7D6D0A6C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650" y="220663"/>
            <a:ext cx="9913938" cy="1325562"/>
          </a:xfrm>
        </p:spPr>
        <p:txBody>
          <a:bodyPr/>
          <a:lstStyle/>
          <a:p>
            <a:pPr eaLnBrk="1" hangingPunct="1"/>
            <a:r>
              <a:rPr lang="en-US" altLang="en-US" sz="3600"/>
              <a:t>From Planning to Implementation: Essential Steps for ISWM– </a:t>
            </a:r>
            <a:r>
              <a:rPr lang="en-US" altLang="en-US" sz="3200" b="1">
                <a:solidFill>
                  <a:srgbClr val="FF0000"/>
                </a:solidFill>
              </a:rPr>
              <a:t>Data Generation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16388" name="Content Placeholder 7">
            <a:extLst>
              <a:ext uri="{FF2B5EF4-FFF2-40B4-BE49-F238E27FC236}">
                <a16:creationId xmlns:a16="http://schemas.microsoft.com/office/drawing/2014/main" id="{D02D9FB6-A4C0-4BB0-BDC9-9D82EC72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113" y="1998663"/>
            <a:ext cx="6283325" cy="4191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Data is the fuel for planning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Garbage In, Garbage Out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800" dirty="0">
                <a:latin typeface="+mj-lt"/>
              </a:rPr>
              <a:t>No data or processing of fabricated data produce no results or useless results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Waste types, generation, composition is important for design of successful waste management system </a:t>
            </a:r>
            <a:r>
              <a:rPr lang="en-US" dirty="0">
                <a:latin typeface="+mj-lt"/>
                <a:cs typeface="Arial" charset="0"/>
              </a:rPr>
              <a:t>including technology selection, capacity assessment and budgeting</a:t>
            </a:r>
            <a:endParaRPr lang="en-US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366A8-14E2-4F4E-8EB5-51C7FCEB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356350"/>
            <a:ext cx="625633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IHCWM  Approach for Sustainability: From Planning to Implementation – D. R. </a:t>
            </a:r>
            <a:r>
              <a:rPr lang="en-US" dirty="0" err="1"/>
              <a:t>Pathak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17D4830-CB9E-4C6C-BE8A-AD2868442E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/>
              <a:t>12/11/2019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83843C5-E4CB-444C-85FE-A41AC6B9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041437-D95B-4ADB-B4D3-3890B46D78E1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4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pic>
        <p:nvPicPr>
          <p:cNvPr id="16391" name="Picture 2" descr="https://www.fuzzylogx.com.au/wp-content/uploads/2019/01/garbage.jpg">
            <a:extLst>
              <a:ext uri="{FF2B5EF4-FFF2-40B4-BE49-F238E27FC236}">
                <a16:creationId xmlns:a16="http://schemas.microsoft.com/office/drawing/2014/main" id="{A5CA6069-ED47-43E5-B099-270AEE8C4BB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3263" y="1954213"/>
            <a:ext cx="4232275" cy="36496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A31E951-1547-479D-8877-45544F85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103188"/>
            <a:ext cx="10125075" cy="1150937"/>
          </a:xfrm>
        </p:spPr>
        <p:txBody>
          <a:bodyPr/>
          <a:lstStyle/>
          <a:p>
            <a:r>
              <a:rPr lang="en-US" altLang="en-US" sz="3600">
                <a:cs typeface="Cambria" panose="02040503050406030204" pitchFamily="18" charset="0"/>
              </a:rPr>
              <a:t>From Planning to Implementation: Essential Steps for ISWM– </a:t>
            </a:r>
            <a:r>
              <a:rPr lang="en-GB" altLang="en-US" sz="2800" b="1">
                <a:solidFill>
                  <a:srgbClr val="FF0000"/>
                </a:solidFill>
                <a:cs typeface="Cambria" panose="02040503050406030204" pitchFamily="18" charset="0"/>
              </a:rPr>
              <a:t>MSW and HCW Estimates in Nepal</a:t>
            </a:r>
            <a:endParaRPr lang="en-US" altLang="en-US" sz="2800" b="1">
              <a:solidFill>
                <a:srgbClr val="FF0000"/>
              </a:solidFill>
              <a:cs typeface="Cambria" panose="02040503050406030204" pitchFamily="18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C0EA6D59-58D8-4A2A-9A03-EB36C10D5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163" y="1254125"/>
            <a:ext cx="5499100" cy="5068888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About 19 million municipal population in Nepal generates 5600 MT/day (0.1% of global waste generation), </a:t>
            </a:r>
          </a:p>
          <a:p>
            <a:r>
              <a:rPr lang="en-US" altLang="en-US" sz="2400" dirty="0"/>
              <a:t>Healthcare Facilities (about 40,000 beds, and other non-bedded small facilities) generate about 75 ton/day (2% of total waste in Nepal)</a:t>
            </a:r>
          </a:p>
          <a:p>
            <a:r>
              <a:rPr lang="en-US" altLang="en-US" sz="2400" dirty="0"/>
              <a:t>Only 10% to 30% (average 20%) HCW is infectious and hazardous however if mix to MSW, all waste becomes infectious</a:t>
            </a:r>
          </a:p>
          <a:p>
            <a:r>
              <a:rPr lang="en-US" altLang="en-US" sz="2400" dirty="0"/>
              <a:t>Separate collection and decontamination of infectious waste is very essential…..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C4900-00A7-41DD-8C48-DCABDE7742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12/11/2019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CEF67-F7AB-4354-B2FA-DFD6B9E7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87F4AD-386A-48BB-938B-CE4FC622AFA3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5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D9F234-09C1-4465-A941-70F284F6FA26}"/>
              </a:ext>
            </a:extLst>
          </p:cNvPr>
          <p:cNvSpPr/>
          <p:nvPr/>
        </p:nvSpPr>
        <p:spPr>
          <a:xfrm>
            <a:off x="6002338" y="1606550"/>
            <a:ext cx="2122487" cy="927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293 Municipalities (19 million population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784B5F6-8F3A-4D63-AEAF-DE97C80F3E76}"/>
              </a:ext>
            </a:extLst>
          </p:cNvPr>
          <p:cNvSpPr/>
          <p:nvPr/>
        </p:nvSpPr>
        <p:spPr>
          <a:xfrm>
            <a:off x="6008688" y="3879850"/>
            <a:ext cx="1685925" cy="7048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MSW ~ 5600 ton/day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D715EFDF-9B68-4407-A2E7-620AE10C91A4}"/>
              </a:ext>
            </a:extLst>
          </p:cNvPr>
          <p:cNvCxnSpPr>
            <a:stCxn id="8" idx="1"/>
            <a:endCxn id="9" idx="1"/>
          </p:cNvCxnSpPr>
          <p:nvPr/>
        </p:nvCxnSpPr>
        <p:spPr>
          <a:xfrm rot="10800000" flipH="1" flipV="1">
            <a:off x="6002338" y="2070100"/>
            <a:ext cx="6350" cy="2162175"/>
          </a:xfrm>
          <a:prstGeom prst="bentConnector3">
            <a:avLst>
              <a:gd name="adj1" fmla="val -350559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933877B-E2EA-49B1-AF65-82C8D3DA46D7}"/>
              </a:ext>
            </a:extLst>
          </p:cNvPr>
          <p:cNvSpPr/>
          <p:nvPr/>
        </p:nvSpPr>
        <p:spPr>
          <a:xfrm>
            <a:off x="8334375" y="1541463"/>
            <a:ext cx="1279525" cy="979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Hospitals (~ 40,000 beds (??))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8905F08-FEBA-4F65-B39B-127B34D0FC85}"/>
              </a:ext>
            </a:extLst>
          </p:cNvPr>
          <p:cNvSpPr/>
          <p:nvPr/>
        </p:nvSpPr>
        <p:spPr>
          <a:xfrm>
            <a:off x="8277225" y="2925763"/>
            <a:ext cx="2460625" cy="15017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HCW = 75 ton/day (60 from bedded HCF @ 1.5kg/bed/day + 20% from non-bedded facilities = 15 ton/day)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0D35E17F-D31C-4B57-AE29-BBB4D7CA4CFD}"/>
              </a:ext>
            </a:extLst>
          </p:cNvPr>
          <p:cNvCxnSpPr/>
          <p:nvPr/>
        </p:nvCxnSpPr>
        <p:spPr>
          <a:xfrm rot="16200000" flipH="1">
            <a:off x="9247981" y="2469357"/>
            <a:ext cx="404813" cy="53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112AA19-E412-4434-8FFD-7A8766717508}"/>
              </a:ext>
            </a:extLst>
          </p:cNvPr>
          <p:cNvSpPr/>
          <p:nvPr/>
        </p:nvSpPr>
        <p:spPr>
          <a:xfrm>
            <a:off x="8104188" y="4846638"/>
            <a:ext cx="1758950" cy="11366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~80 % general waste like MSW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E8A32B-8B0D-4D4F-8041-122C029BEA39}"/>
              </a:ext>
            </a:extLst>
          </p:cNvPr>
          <p:cNvSpPr/>
          <p:nvPr/>
        </p:nvSpPr>
        <p:spPr>
          <a:xfrm>
            <a:off x="10167938" y="4794250"/>
            <a:ext cx="1836737" cy="13065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10 % - 30% (Average 20%) infectious/hazardous waste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3BC5D7-CD7E-43CC-97AD-4AB613D043E9}"/>
              </a:ext>
            </a:extLst>
          </p:cNvPr>
          <p:cNvSpPr/>
          <p:nvPr/>
        </p:nvSpPr>
        <p:spPr>
          <a:xfrm>
            <a:off x="10240963" y="1516063"/>
            <a:ext cx="1254125" cy="815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Non-bedded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HCFs</a:t>
            </a:r>
          </a:p>
        </p:txBody>
      </p:sp>
      <p:cxnSp>
        <p:nvCxnSpPr>
          <p:cNvPr id="17" name="Shape 16">
            <a:extLst>
              <a:ext uri="{FF2B5EF4-FFF2-40B4-BE49-F238E27FC236}">
                <a16:creationId xmlns:a16="http://schemas.microsoft.com/office/drawing/2014/main" id="{7BE7CC04-A6CF-489E-BB1D-5098FA7E1FF2}"/>
              </a:ext>
            </a:extLst>
          </p:cNvPr>
          <p:cNvCxnSpPr>
            <a:stCxn id="16" idx="1"/>
          </p:cNvCxnSpPr>
          <p:nvPr/>
        </p:nvCxnSpPr>
        <p:spPr>
          <a:xfrm rot="10800000" flipV="1">
            <a:off x="9731375" y="1924050"/>
            <a:ext cx="509588" cy="98901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9856149E-01BC-4F9D-8EB0-C3F234209D1F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 rot="5400000">
            <a:off x="9036051" y="4375150"/>
            <a:ext cx="419100" cy="5238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EFE2D1FF-4192-402B-848B-CF418DB7EEE7}"/>
              </a:ext>
            </a:extLst>
          </p:cNvPr>
          <p:cNvCxnSpPr/>
          <p:nvPr/>
        </p:nvCxnSpPr>
        <p:spPr>
          <a:xfrm rot="16200000" flipH="1">
            <a:off x="10290175" y="3697288"/>
            <a:ext cx="314325" cy="1879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92B25F07-B823-48EE-B4F4-4EA6DFEDE68C}"/>
              </a:ext>
            </a:extLst>
          </p:cNvPr>
          <p:cNvSpPr/>
          <p:nvPr/>
        </p:nvSpPr>
        <p:spPr>
          <a:xfrm>
            <a:off x="5956300" y="2835275"/>
            <a:ext cx="2063750" cy="8001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98% of total waste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F27DAEC-158E-4C58-9BC0-1C64FC1E3B93}"/>
              </a:ext>
            </a:extLst>
          </p:cNvPr>
          <p:cNvSpPr/>
          <p:nvPr/>
        </p:nvSpPr>
        <p:spPr>
          <a:xfrm>
            <a:off x="10812463" y="3043238"/>
            <a:ext cx="1284287" cy="95408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2% of total waste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E766D83-4B89-4E89-9FC4-A2834AE62AC5}"/>
              </a:ext>
            </a:extLst>
          </p:cNvPr>
          <p:cNvSpPr/>
          <p:nvPr/>
        </p:nvSpPr>
        <p:spPr>
          <a:xfrm>
            <a:off x="5813425" y="4972050"/>
            <a:ext cx="1851025" cy="706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Total Solid waste ~ 5675 ton/day</a:t>
            </a:r>
          </a:p>
        </p:txBody>
      </p:sp>
      <p:cxnSp>
        <p:nvCxnSpPr>
          <p:cNvPr id="23" name="Shape 108">
            <a:extLst>
              <a:ext uri="{FF2B5EF4-FFF2-40B4-BE49-F238E27FC236}">
                <a16:creationId xmlns:a16="http://schemas.microsoft.com/office/drawing/2014/main" id="{DBBA0B1D-A26A-4D13-87F6-AAD26B828FCA}"/>
              </a:ext>
            </a:extLst>
          </p:cNvPr>
          <p:cNvCxnSpPr>
            <a:stCxn id="15" idx="2"/>
            <a:endCxn id="22" idx="2"/>
          </p:cNvCxnSpPr>
          <p:nvPr/>
        </p:nvCxnSpPr>
        <p:spPr>
          <a:xfrm rot="5400000" flipH="1">
            <a:off x="8701088" y="3716338"/>
            <a:ext cx="422275" cy="4346575"/>
          </a:xfrm>
          <a:prstGeom prst="bentConnector3">
            <a:avLst>
              <a:gd name="adj1" fmla="val -541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DF101C33-EE5F-4DBF-B67F-07D019C80D0C}"/>
              </a:ext>
            </a:extLst>
          </p:cNvPr>
          <p:cNvCxnSpPr>
            <a:stCxn id="14" idx="1"/>
            <a:endCxn id="22" idx="3"/>
          </p:cNvCxnSpPr>
          <p:nvPr/>
        </p:nvCxnSpPr>
        <p:spPr>
          <a:xfrm rot="10800000">
            <a:off x="7664450" y="5326063"/>
            <a:ext cx="439738" cy="8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BD4AC02B-663B-4483-8B36-D8D95B06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100" y="6434138"/>
            <a:ext cx="625633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IHCWM  Approach for Sustainability: From Planning to Implementation – D. R. </a:t>
            </a:r>
            <a:r>
              <a:rPr lang="en-US" dirty="0" err="1"/>
              <a:t>Pathak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F769B-30A5-4349-AC98-FBC05690DA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12/11/2019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EA9FC-8177-4EC5-B535-10806247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5E8103-BB67-4B9D-B4D3-B396763C8BC8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6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F64F6C59-64D4-4C62-B03B-7E9CDB48F8D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1196975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12/11/2019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2C6D32D-FFB2-4329-BA64-AD86E9A4AE99}"/>
              </a:ext>
            </a:extLst>
          </p:cNvPr>
          <p:cNvSpPr txBox="1">
            <a:spLocks/>
          </p:cNvSpPr>
          <p:nvPr/>
        </p:nvSpPr>
        <p:spPr>
          <a:xfrm>
            <a:off x="10328275" y="6356350"/>
            <a:ext cx="1025525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26C0BAD-2032-4C02-9528-F293B00A06F9}" type="slidenum">
              <a:rPr lang="en-US" altLang="en-US" sz="1200">
                <a:solidFill>
                  <a:srgbClr val="7F7F7F"/>
                </a:solidFill>
                <a:latin typeface="Cambria" panose="02040503050406030204" pitchFamily="18" charset="0"/>
              </a:rPr>
              <a:pPr algn="r" eaLnBrk="1" hangingPunct="1"/>
              <a:t>6</a:t>
            </a:fld>
            <a:endParaRPr lang="en-US" altLang="en-US" sz="1200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3594084-4881-47E6-AD94-C9AE59AF6F99}"/>
              </a:ext>
            </a:extLst>
          </p:cNvPr>
          <p:cNvSpPr txBox="1">
            <a:spLocks/>
          </p:cNvSpPr>
          <p:nvPr/>
        </p:nvSpPr>
        <p:spPr>
          <a:xfrm>
            <a:off x="3095625" y="6381750"/>
            <a:ext cx="6256338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IHCWM  Approach for Sustainability: From Planning to Implementation – D. 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Pathak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439" name="Group 17">
            <a:extLst>
              <a:ext uri="{FF2B5EF4-FFF2-40B4-BE49-F238E27FC236}">
                <a16:creationId xmlns:a16="http://schemas.microsoft.com/office/drawing/2014/main" id="{ABD7EB45-059C-4A3A-8489-FD0FD9FEC13C}"/>
              </a:ext>
            </a:extLst>
          </p:cNvPr>
          <p:cNvGrpSpPr>
            <a:grpSpLocks/>
          </p:cNvGrpSpPr>
          <p:nvPr/>
        </p:nvGrpSpPr>
        <p:grpSpPr bwMode="auto">
          <a:xfrm>
            <a:off x="4951413" y="1554163"/>
            <a:ext cx="3362325" cy="2012950"/>
            <a:chOff x="101" y="1801"/>
            <a:chExt cx="2412" cy="1958"/>
          </a:xfrm>
        </p:grpSpPr>
        <p:sp>
          <p:nvSpPr>
            <p:cNvPr id="18449" name="Rectangle 4">
              <a:extLst>
                <a:ext uri="{FF2B5EF4-FFF2-40B4-BE49-F238E27FC236}">
                  <a16:creationId xmlns:a16="http://schemas.microsoft.com/office/drawing/2014/main" id="{95C3BFD7-AB74-452D-8BA1-7032385A5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3564"/>
              <a:ext cx="211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2"/>
                  </a:solidFill>
                </a:rPr>
                <a:t>Dumping of Waste in Rivers</a:t>
              </a:r>
            </a:p>
          </p:txBody>
        </p:sp>
        <p:grpSp>
          <p:nvGrpSpPr>
            <p:cNvPr id="18450" name="Group 6">
              <a:extLst>
                <a:ext uri="{FF2B5EF4-FFF2-40B4-BE49-F238E27FC236}">
                  <a16:creationId xmlns:a16="http://schemas.microsoft.com/office/drawing/2014/main" id="{A053710A-AC30-4E67-8D62-6DB1690C2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" y="1801"/>
              <a:ext cx="2412" cy="1783"/>
              <a:chOff x="146" y="1679"/>
              <a:chExt cx="2412" cy="1783"/>
            </a:xfrm>
          </p:grpSpPr>
          <p:pic>
            <p:nvPicPr>
              <p:cNvPr id="18451" name="Picture 7" descr="DSC09486">
                <a:extLst>
                  <a:ext uri="{FF2B5EF4-FFF2-40B4-BE49-F238E27FC236}">
                    <a16:creationId xmlns:a16="http://schemas.microsoft.com/office/drawing/2014/main" id="{F98D1619-29BE-45FB-9F37-54C8601F89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" y="1679"/>
                <a:ext cx="2378" cy="17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2" name="Rectangle 8">
                <a:extLst>
                  <a:ext uri="{FF2B5EF4-FFF2-40B4-BE49-F238E27FC236}">
                    <a16:creationId xmlns:a16="http://schemas.microsoft.com/office/drawing/2014/main" id="{BDF2BF15-79CF-46D8-AC0D-0E1B80671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" y="2418"/>
                <a:ext cx="12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 sz="1400">
                    <a:solidFill>
                      <a:srgbClr val="FF3300"/>
                    </a:solidFill>
                  </a:rPr>
                  <a:t>Inaruwa municipality</a:t>
                </a:r>
                <a:endParaRPr lang="en-US" altLang="en-US" sz="1400">
                  <a:solidFill>
                    <a:srgbClr val="FF3300"/>
                  </a:solidFill>
                </a:endParaRPr>
              </a:p>
            </p:txBody>
          </p:sp>
        </p:grpSp>
      </p:grpSp>
      <p:pic>
        <p:nvPicPr>
          <p:cNvPr id="18440" name="Picture 15" descr="P1010401">
            <a:extLst>
              <a:ext uri="{FF2B5EF4-FFF2-40B4-BE49-F238E27FC236}">
                <a16:creationId xmlns:a16="http://schemas.microsoft.com/office/drawing/2014/main" id="{77B2165E-9CDA-4CFA-97E2-273490D6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1325563"/>
            <a:ext cx="29654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 descr="C:\Users\Hp\Downloads\IMG_20180802_103048320_HDR.jpg">
            <a:extLst>
              <a:ext uri="{FF2B5EF4-FFF2-40B4-BE49-F238E27FC236}">
                <a16:creationId xmlns:a16="http://schemas.microsoft.com/office/drawing/2014/main" id="{297BCDDA-793D-481B-A137-E9FC4563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363" y="3833813"/>
            <a:ext cx="2952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6" descr="05 Site overview">
            <a:extLst>
              <a:ext uri="{FF2B5EF4-FFF2-40B4-BE49-F238E27FC236}">
                <a16:creationId xmlns:a16="http://schemas.microsoft.com/office/drawing/2014/main" id="{47306942-DF66-4CE3-B5D2-306669B9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244975"/>
            <a:ext cx="2333625" cy="169545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9D0268BB-FE0D-4AD0-848B-CE9B05E11BD1}"/>
              </a:ext>
            </a:extLst>
          </p:cNvPr>
          <p:cNvSpPr/>
          <p:nvPr/>
        </p:nvSpPr>
        <p:spPr>
          <a:xfrm>
            <a:off x="6969125" y="5394325"/>
            <a:ext cx="1874838" cy="595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4" name="Rectangle 4">
            <a:extLst>
              <a:ext uri="{FF2B5EF4-FFF2-40B4-BE49-F238E27FC236}">
                <a16:creationId xmlns:a16="http://schemas.microsoft.com/office/drawing/2014/main" id="{2E252FE7-3AF3-45F7-888A-EE901B95B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588" y="4313238"/>
            <a:ext cx="24828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schemeClr val="tx2"/>
                </a:solidFill>
              </a:rPr>
              <a:t>Sisdole landfill site (??) – Semi-aerobic sanitary LFS in early days, now converted to dump site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F9091AE8-1BB3-4053-A451-7C8497526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74613"/>
            <a:ext cx="98647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>
              <a:defRPr/>
            </a:pPr>
            <a:r>
              <a:rPr lang="en-US" sz="3600" dirty="0">
                <a:latin typeface="Arial" charset="0"/>
                <a:cs typeface="Arial" charset="0"/>
              </a:rPr>
              <a:t>From Planning to Implementation: Essential Steps for ISWM –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Problems Identification </a:t>
            </a:r>
            <a:endParaRPr lang="en-US" sz="3600" b="1" dirty="0"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8446" name="Picture 2" descr="E:\2018 photographs\Bheri provincial Hospital\IMG_20190124_164332574_HDR.jpg">
            <a:extLst>
              <a:ext uri="{FF2B5EF4-FFF2-40B4-BE49-F238E27FC236}">
                <a16:creationId xmlns:a16="http://schemas.microsoft.com/office/drawing/2014/main" id="{CEDA9834-F8B2-4940-9161-82BDB874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048125"/>
            <a:ext cx="377507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Rectangle 19">
            <a:extLst>
              <a:ext uri="{FF2B5EF4-FFF2-40B4-BE49-F238E27FC236}">
                <a16:creationId xmlns:a16="http://schemas.microsoft.com/office/drawing/2014/main" id="{7793E693-5258-4330-A613-D3E0BC3B0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3427413"/>
            <a:ext cx="394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Dumping of infectious HCW in Hospital backyard</a:t>
            </a:r>
            <a:endParaRPr lang="en-US" altLang="en-US" sz="1600"/>
          </a:p>
        </p:txBody>
      </p:sp>
      <p:pic>
        <p:nvPicPr>
          <p:cNvPr id="18448" name="Picture 3" descr="E:\2018 photographs\Dhangadhi+setianchal hospital\IMG_20190126_085202079_HDR.jpg">
            <a:extLst>
              <a:ext uri="{FF2B5EF4-FFF2-40B4-BE49-F238E27FC236}">
                <a16:creationId xmlns:a16="http://schemas.microsoft.com/office/drawing/2014/main" id="{6FFF58BA-4897-4385-BC24-9D821213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284288"/>
            <a:ext cx="37655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60F8C-FB3D-42DC-980D-9E5C1FD1E9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12/11/2019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F1E7E-8B24-4F0D-BE3E-D622F789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C9E5C5-A27C-4286-9937-3E245BAFDF69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7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pic>
        <p:nvPicPr>
          <p:cNvPr id="19460" name="Picture 5" descr="F:\Research\2014 conferenece\SWM Internation Workshop\throwing trash.jpg">
            <a:extLst>
              <a:ext uri="{FF2B5EF4-FFF2-40B4-BE49-F238E27FC236}">
                <a16:creationId xmlns:a16="http://schemas.microsoft.com/office/drawing/2014/main" id="{E3D5A55F-4DC7-47AD-AC9D-62A6A7402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2801938"/>
            <a:ext cx="311308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>
            <a:extLst>
              <a:ext uri="{FF2B5EF4-FFF2-40B4-BE49-F238E27FC236}">
                <a16:creationId xmlns:a16="http://schemas.microsoft.com/office/drawing/2014/main" id="{54CD1EEA-8884-4621-97A2-546EE58E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5491163"/>
            <a:ext cx="22463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ATTITUDE &amp; MIS-INFORMATION ARE  REAL PROBLEM!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62" name="Rectangle 7">
            <a:extLst>
              <a:ext uri="{FF2B5EF4-FFF2-40B4-BE49-F238E27FC236}">
                <a16:creationId xmlns:a16="http://schemas.microsoft.com/office/drawing/2014/main" id="{E72409DF-01AE-4F2B-B922-5CD467300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1382713"/>
            <a:ext cx="5368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FIRST THOUGHT</a:t>
            </a:r>
            <a:r>
              <a:rPr lang="en-US" altLang="en-US" b="1">
                <a:solidFill>
                  <a:srgbClr val="FF0000"/>
                </a:solidFill>
              </a:rPr>
              <a:t>: WASTE is RESOURCE</a:t>
            </a:r>
          </a:p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Bring one bag of WASTE …Give you one bag of MONEY</a:t>
            </a:r>
          </a:p>
        </p:txBody>
      </p:sp>
      <p:sp>
        <p:nvSpPr>
          <p:cNvPr id="19463" name="Rectangle 8">
            <a:extLst>
              <a:ext uri="{FF2B5EF4-FFF2-40B4-BE49-F238E27FC236}">
                <a16:creationId xmlns:a16="http://schemas.microsoft.com/office/drawing/2014/main" id="{EC456AFC-7E8F-4871-A3A6-6995E2ECF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1423988"/>
            <a:ext cx="596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SECOND THOUGHT</a:t>
            </a:r>
            <a:r>
              <a:rPr lang="en-US" altLang="en-US" b="1">
                <a:solidFill>
                  <a:srgbClr val="FF0000"/>
                </a:solidFill>
              </a:rPr>
              <a:t>: WASTE is WASTE</a:t>
            </a:r>
          </a:p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Dump somewhere but NOT IN MY BACKYARD</a:t>
            </a:r>
          </a:p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It’s municipality’s job..</a:t>
            </a:r>
          </a:p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I have paid tax so I have right to throw it..</a:t>
            </a:r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05A64D24-3970-40A3-A2A6-2C6A4754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2647950"/>
            <a:ext cx="43243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>
                <a:solidFill>
                  <a:srgbClr val="002060"/>
                </a:solidFill>
              </a:rPr>
              <a:t>Municipality thinks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WASTE is a major problems but no resources to manage it.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Spent huge amount for just SWEEP and DUMP (US$ 30/ton)</a:t>
            </a: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19465" name="Rectangle 10">
            <a:extLst>
              <a:ext uri="{FF2B5EF4-FFF2-40B4-BE49-F238E27FC236}">
                <a16:creationId xmlns:a16="http://schemas.microsoft.com/office/drawing/2014/main" id="{F4BD3BBB-870A-46A5-AEF8-C48C2A958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800" y="4879975"/>
            <a:ext cx="439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B050"/>
                </a:solidFill>
              </a:rPr>
              <a:t>REALITY….</a:t>
            </a:r>
          </a:p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WASTE is not WASTE but RESOURCE</a:t>
            </a:r>
          </a:p>
          <a:p>
            <a:pPr algn="ctr" eaLnBrk="1" hangingPunct="1"/>
            <a:r>
              <a:rPr lang="en-US" altLang="en-US" b="1">
                <a:solidFill>
                  <a:srgbClr val="00B050"/>
                </a:solidFill>
              </a:rPr>
              <a:t>Can be managed it  properly …</a:t>
            </a:r>
          </a:p>
          <a:p>
            <a:pPr algn="ctr" eaLnBrk="1" hangingPunct="1"/>
            <a:r>
              <a:rPr lang="en-US" altLang="en-US" b="1">
                <a:solidFill>
                  <a:srgbClr val="00B050"/>
                </a:solidFill>
              </a:rPr>
              <a:t>Becomes financially self-sustainable</a:t>
            </a:r>
          </a:p>
        </p:txBody>
      </p:sp>
      <p:sp>
        <p:nvSpPr>
          <p:cNvPr id="19466" name="Curved Right Arrow 12">
            <a:extLst>
              <a:ext uri="{FF2B5EF4-FFF2-40B4-BE49-F238E27FC236}">
                <a16:creationId xmlns:a16="http://schemas.microsoft.com/office/drawing/2014/main" id="{F89459CF-C882-485D-BA98-2FE06501BE01}"/>
              </a:ext>
            </a:extLst>
          </p:cNvPr>
          <p:cNvSpPr>
            <a:spLocks noChangeArrowheads="1"/>
          </p:cNvSpPr>
          <p:nvPr/>
        </p:nvSpPr>
        <p:spPr bwMode="auto">
          <a:xfrm rot="-3939625">
            <a:off x="1739900" y="2533650"/>
            <a:ext cx="549275" cy="1724025"/>
          </a:xfrm>
          <a:prstGeom prst="curvedRightArrow">
            <a:avLst>
              <a:gd name="adj1" fmla="val 24965"/>
              <a:gd name="adj2" fmla="val 49929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7" name="Picture 72" descr="FILE0071">
            <a:extLst>
              <a:ext uri="{FF2B5EF4-FFF2-40B4-BE49-F238E27FC236}">
                <a16:creationId xmlns:a16="http://schemas.microsoft.com/office/drawing/2014/main" id="{794B9539-1159-4E14-930F-BBA73B49F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83025"/>
            <a:ext cx="2185988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71" descr="FILE0101">
            <a:extLst>
              <a:ext uri="{FF2B5EF4-FFF2-40B4-BE49-F238E27FC236}">
                <a16:creationId xmlns:a16="http://schemas.microsoft.com/office/drawing/2014/main" id="{E701F4A6-E5B9-432E-AF66-1A38CE42A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425950"/>
            <a:ext cx="19669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6" descr="E:\All photographs _2006-2014\SWM baseline and ADBTA\SWM_photos_Inaruwa SWM survey\DSC09518.JPG">
            <a:extLst>
              <a:ext uri="{FF2B5EF4-FFF2-40B4-BE49-F238E27FC236}">
                <a16:creationId xmlns:a16="http://schemas.microsoft.com/office/drawing/2014/main" id="{BDF5C9B1-B0C6-4955-AB91-65D2B1AA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4495800"/>
            <a:ext cx="2571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" descr="F:\Research\2014 conferenece\SWM Internation Workshop\Vessel full with note.jpg">
            <a:extLst>
              <a:ext uri="{FF2B5EF4-FFF2-40B4-BE49-F238E27FC236}">
                <a16:creationId xmlns:a16="http://schemas.microsoft.com/office/drawing/2014/main" id="{22CB485D-213A-4DFE-BB42-75C75825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2300288"/>
            <a:ext cx="12858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4E38472A-DC91-4D2D-9F25-3221B30FD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74613"/>
            <a:ext cx="98647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>
              <a:defRPr/>
            </a:pPr>
            <a:r>
              <a:rPr lang="en-US" sz="3600" dirty="0">
                <a:latin typeface="Arial" charset="0"/>
                <a:cs typeface="Arial" charset="0"/>
              </a:rPr>
              <a:t>From Planning to Implementation: Essential Steps for ISWM –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Problems Identification and Need</a:t>
            </a:r>
            <a:r>
              <a:rPr lang="en-US" sz="2800" dirty="0">
                <a:latin typeface="Arial" charset="0"/>
                <a:cs typeface="Arial" charset="0"/>
              </a:rPr>
              <a:t>..</a:t>
            </a:r>
            <a:endParaRPr lang="en-US" sz="3600" b="1" dirty="0"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9472" name="Picture 2" descr="Image result for full bucket of waste littering">
            <a:extLst>
              <a:ext uri="{FF2B5EF4-FFF2-40B4-BE49-F238E27FC236}">
                <a16:creationId xmlns:a16="http://schemas.microsoft.com/office/drawing/2014/main" id="{27D63B9D-6E73-44FF-A83A-057F3508A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206625"/>
            <a:ext cx="147637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80E5665-4A1E-4846-9D43-D8DE1592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100" y="6381750"/>
            <a:ext cx="625633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IHCWM  Approach for Sustainability: From Planning to Implementation – D. R. </a:t>
            </a:r>
            <a:r>
              <a:rPr lang="en-US" dirty="0" err="1"/>
              <a:t>Pathak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689B656-ED31-4C56-BB93-085120D5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155575"/>
            <a:ext cx="9953625" cy="1308100"/>
          </a:xfrm>
        </p:spPr>
        <p:txBody>
          <a:bodyPr>
            <a:normAutofit fontScale="90000"/>
          </a:bodyPr>
          <a:lstStyle/>
          <a:p>
            <a:r>
              <a:rPr lang="en-US" altLang="en-US" sz="3600">
                <a:cs typeface="Cambria" panose="02040503050406030204" pitchFamily="18" charset="0"/>
              </a:rPr>
              <a:t>From Planning to Implementation: Essential Steps for ISWM – </a:t>
            </a:r>
            <a:r>
              <a:rPr lang="en-US" altLang="en-US" sz="2800">
                <a:solidFill>
                  <a:srgbClr val="FF0000"/>
                </a:solidFill>
                <a:cs typeface="Cambria" panose="02040503050406030204" pitchFamily="18" charset="0"/>
              </a:rPr>
              <a:t>Guiding principles, setting long-term vision, mission and Strategic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4FE1-D8BB-4967-ACF4-A67C9CE21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5263" y="1698625"/>
            <a:ext cx="6283325" cy="463708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000" dirty="0"/>
              <a:t>Planning period: short-term, Mid-term and long-term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Vision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Mission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Guiding principles</a:t>
            </a:r>
          </a:p>
          <a:p>
            <a:pPr marL="731520" lvl="1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•"/>
              <a:defRPr/>
            </a:pPr>
            <a:r>
              <a:rPr lang="en-US" sz="1600" dirty="0"/>
              <a:t>Respect the aspiration of the Constitution for clean and healthy environment,</a:t>
            </a:r>
          </a:p>
          <a:p>
            <a:pPr marL="731520" lvl="1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•"/>
              <a:defRPr/>
            </a:pPr>
            <a:r>
              <a:rPr lang="en-US" sz="1600" dirty="0"/>
              <a:t>Implementation of SWM Act 2011 and Local Government Operation Act, 2017, HCWM guidelines, 2014 strictly,</a:t>
            </a:r>
          </a:p>
          <a:p>
            <a:pPr marL="731520" lvl="1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•"/>
              <a:defRPr/>
            </a:pPr>
            <a:r>
              <a:rPr lang="en-US" sz="1600" dirty="0"/>
              <a:t>Encouraging proactive participation of all stakeholders,</a:t>
            </a:r>
          </a:p>
          <a:p>
            <a:pPr marL="731520" lvl="1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•"/>
              <a:defRPr/>
            </a:pPr>
            <a:r>
              <a:rPr lang="en-US" sz="1600" dirty="0"/>
              <a:t>Duty of care principle, polluters pay, precautionary principle, proximity principle, Non-burn principle </a:t>
            </a:r>
          </a:p>
          <a:p>
            <a:pPr marL="731520" lvl="1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•"/>
              <a:defRPr/>
            </a:pPr>
            <a:r>
              <a:rPr lang="en-US" sz="1600" dirty="0"/>
              <a:t>Incentives, Rewards and Punishment,</a:t>
            </a:r>
          </a:p>
          <a:p>
            <a:pPr marL="731520" lvl="1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Arial" charset="0"/>
              <a:buChar char="•"/>
              <a:defRPr/>
            </a:pPr>
            <a:r>
              <a:rPr lang="en-US" sz="1600" dirty="0"/>
              <a:t>Sustainability through Resource Recovery, Technology improvement/Scale up, Revenue Generation and Sharing</a:t>
            </a:r>
          </a:p>
          <a:p>
            <a:pPr lvl="1"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D4D68-F131-49FA-80D0-DE52AEB24EE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12/11/2019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A31AD-8B84-40D0-9EF0-8E749467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10E2CC-2CDF-4064-987C-144DCBA6C699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8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pic>
        <p:nvPicPr>
          <p:cNvPr id="20486" name="Picture 1">
            <a:extLst>
              <a:ext uri="{FF2B5EF4-FFF2-40B4-BE49-F238E27FC236}">
                <a16:creationId xmlns:a16="http://schemas.microsoft.com/office/drawing/2014/main" id="{12F52D98-8B2D-4C8B-B173-E61A245EE5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0350" y="1828800"/>
            <a:ext cx="5422900" cy="4371975"/>
          </a:xfrm>
          <a:noFill/>
        </p:spPr>
      </p:pic>
      <p:sp>
        <p:nvSpPr>
          <p:cNvPr id="20487" name="Rectangle 8">
            <a:extLst>
              <a:ext uri="{FF2B5EF4-FFF2-40B4-BE49-F238E27FC236}">
                <a16:creationId xmlns:a16="http://schemas.microsoft.com/office/drawing/2014/main" id="{59A76EEA-2F74-4FD7-88E4-3A899D3E0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1468438"/>
            <a:ext cx="5237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Example of Strategic targets over planning period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925D117-6395-4F13-99B7-2E383680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100" y="6330950"/>
            <a:ext cx="625633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IHCWM  Approach for Sustainability: From Planning to Implementation – D. R. </a:t>
            </a:r>
            <a:r>
              <a:rPr lang="en-US" dirty="0" err="1"/>
              <a:t>Pathak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41731D1-CA10-46BB-9D92-39A3E021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90488"/>
            <a:ext cx="10179050" cy="1476375"/>
          </a:xfrm>
        </p:spPr>
        <p:txBody>
          <a:bodyPr/>
          <a:lstStyle/>
          <a:p>
            <a:r>
              <a:rPr lang="en-US" altLang="en-US" sz="3600"/>
              <a:t>From Planning to Implementation: Essential Steps for ISWM – </a:t>
            </a:r>
            <a:r>
              <a:rPr lang="en-GB" altLang="en-US" sz="2800" b="1">
                <a:solidFill>
                  <a:srgbClr val="FF0000"/>
                </a:solidFill>
              </a:rPr>
              <a:t>Integrated Municipal Waste Management including HCWM System</a:t>
            </a:r>
            <a:endParaRPr lang="en-US" altLang="en-US" sz="36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60070-980C-4E24-95D8-2ADC343715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12/11/2019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1F5F9-26B2-4708-AA40-210E2777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A2BE4C-CA3C-4713-9847-F785E702E649}" type="slidenum">
              <a:rPr lang="en-US" altLang="en-US">
                <a:solidFill>
                  <a:srgbClr val="7F7F7F"/>
                </a:solidFill>
                <a:latin typeface="Cambria" panose="02040503050406030204" pitchFamily="18" charset="0"/>
              </a:rPr>
              <a:pPr eaLnBrk="1" hangingPunct="1"/>
              <a:t>9</a:t>
            </a:fld>
            <a:endParaRPr lang="en-US" altLang="en-US">
              <a:solidFill>
                <a:srgbClr val="7F7F7F"/>
              </a:solidFill>
              <a:latin typeface="Cambria" panose="02040503050406030204" pitchFamily="18" charset="0"/>
            </a:endParaRP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195DDB2A-4F0E-4412-9E0D-FF3030D8B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57350"/>
            <a:ext cx="9431338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966126-D617-4E07-92B6-E03B6559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3100" y="6343650"/>
            <a:ext cx="625633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IHCWM  Approach for Sustainability: From Planning to Implementation – D. R. </a:t>
            </a:r>
            <a:r>
              <a:rPr lang="en-US" dirty="0" err="1"/>
              <a:t>Pathak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No time to wast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3AAA35"/>
      </a:accent1>
      <a:accent2>
        <a:srgbClr val="3870BF"/>
      </a:accent2>
      <a:accent3>
        <a:srgbClr val="E81C26"/>
      </a:accent3>
      <a:accent4>
        <a:srgbClr val="DCC217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[Presentation#]_[Date]_[lastname]_No time to Waste_V3.potx" id="{3906ADF3-479E-47A0-AA8C-A92B538BFFA9}" vid="{DB2D005E-8516-401C-91AC-763D562EDF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[Presentation#]_[Date]_[lastname]_No time to Waste_V3</Template>
  <TotalTime>10</TotalTime>
  <Words>1970</Words>
  <Application>Microsoft Office PowerPoint</Application>
  <PresentationFormat>Widescreen</PresentationFormat>
  <Paragraphs>329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Inherit</vt:lpstr>
      <vt:lpstr>Mangal</vt:lpstr>
      <vt:lpstr>Nirmala UI</vt:lpstr>
      <vt:lpstr>Times New Roman</vt:lpstr>
      <vt:lpstr>1_Custom Design</vt:lpstr>
      <vt:lpstr>Integrated  Healthcare Waste Management Approach for Sustainability</vt:lpstr>
      <vt:lpstr>Things to Be Considered for ISWM-From Planning to Implementation</vt:lpstr>
      <vt:lpstr>Essential Steps in Integrated Waste Management Planning and Implementation</vt:lpstr>
      <vt:lpstr>From Planning to Implementation: Essential Steps for ISWM– Data Generation</vt:lpstr>
      <vt:lpstr>From Planning to Implementation: Essential Steps for ISWM– MSW and HCW Estimates in Nepal</vt:lpstr>
      <vt:lpstr>PowerPoint Presentation</vt:lpstr>
      <vt:lpstr>PowerPoint Presentation</vt:lpstr>
      <vt:lpstr>From Planning to Implementation: Essential Steps for ISWM – Guiding principles, setting long-term vision, mission and Strategic Targets</vt:lpstr>
      <vt:lpstr>From Planning to Implementation: Essential Steps for ISWM – Integrated Municipal Waste Management including HCWM System</vt:lpstr>
      <vt:lpstr>From Planning to Implementation: Essential Steps for ISWM – Basis of Technology Selection for Infectious Waste Treatment</vt:lpstr>
      <vt:lpstr>From Planning to Implementation: Essential Steps for ISWM – Alternative Scenarios for Capacity Assessment of Selected Technology for HCW Treatment</vt:lpstr>
      <vt:lpstr>From Planning to Implementation: Essential Steps for ISWM – Example of ISWM Strategy and Implementation Plan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Nepal, Suvash GIZ NP</dc:creator>
  <cp:lastModifiedBy>Pravin Tiwari</cp:lastModifiedBy>
  <cp:revision>7</cp:revision>
  <dcterms:created xsi:type="dcterms:W3CDTF">2019-12-09T06:03:23Z</dcterms:created>
  <dcterms:modified xsi:type="dcterms:W3CDTF">2019-12-09T10:48:00Z</dcterms:modified>
</cp:coreProperties>
</file>